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0"/>
  </p:notesMasterIdLst>
  <p:sldIdLst>
    <p:sldId id="256" r:id="rId2"/>
    <p:sldId id="259" r:id="rId3"/>
    <p:sldId id="261" r:id="rId4"/>
    <p:sldId id="295" r:id="rId5"/>
    <p:sldId id="299" r:id="rId6"/>
    <p:sldId id="300" r:id="rId7"/>
    <p:sldId id="301" r:id="rId8"/>
    <p:sldId id="296" r:id="rId9"/>
    <p:sldId id="302" r:id="rId10"/>
    <p:sldId id="303" r:id="rId11"/>
    <p:sldId id="304" r:id="rId12"/>
    <p:sldId id="305" r:id="rId13"/>
    <p:sldId id="298" r:id="rId14"/>
    <p:sldId id="306" r:id="rId15"/>
    <p:sldId id="307" r:id="rId16"/>
    <p:sldId id="308" r:id="rId17"/>
    <p:sldId id="309" r:id="rId18"/>
    <p:sldId id="310" r:id="rId19"/>
    <p:sldId id="311" r:id="rId20"/>
    <p:sldId id="313" r:id="rId21"/>
    <p:sldId id="312" r:id="rId22"/>
    <p:sldId id="314" r:id="rId23"/>
    <p:sldId id="318" r:id="rId24"/>
    <p:sldId id="315" r:id="rId25"/>
    <p:sldId id="319" r:id="rId26"/>
    <p:sldId id="316" r:id="rId27"/>
    <p:sldId id="320" r:id="rId28"/>
    <p:sldId id="317" r:id="rId29"/>
    <p:sldId id="325" r:id="rId30"/>
    <p:sldId id="321" r:id="rId31"/>
    <p:sldId id="331" r:id="rId32"/>
    <p:sldId id="322" r:id="rId33"/>
    <p:sldId id="326" r:id="rId34"/>
    <p:sldId id="327" r:id="rId35"/>
    <p:sldId id="328" r:id="rId36"/>
    <p:sldId id="329" r:id="rId37"/>
    <p:sldId id="330" r:id="rId38"/>
    <p:sldId id="266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Source Sans Pro" panose="02020500000000000000" charset="0"/>
      <p:regular r:id="rId45"/>
      <p:bold r:id="rId46"/>
      <p:italic r:id="rId47"/>
      <p:boldItalic r:id="rId48"/>
    </p:embeddedFont>
    <p:embeddedFont>
      <p:font typeface="Bahnschrift Condensed" panose="020B0502040204020203" pitchFamily="34" charset="0"/>
      <p:regular r:id="rId49"/>
      <p:bold r:id="rId50"/>
    </p:embeddedFont>
    <p:embeddedFont>
      <p:font typeface="Roboto Slab" panose="02020500000000000000" charset="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8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31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78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865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998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351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676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263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4174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638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43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694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748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7147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7001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500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101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7464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075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953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46588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23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67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414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723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596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398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955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DBMS Quiz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700185" y="3068048"/>
            <a:ext cx="1383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  <a:latin typeface="Roboto Slab" panose="02020500000000000000" charset="0"/>
                <a:ea typeface="Roboto Slab" panose="02020500000000000000" charset="0"/>
              </a:rPr>
              <a:t>b</a:t>
            </a:r>
            <a:r>
              <a:rPr lang="en-US" altLang="zh-TW" dirty="0" smtClean="0">
                <a:solidFill>
                  <a:schemeClr val="accent1"/>
                </a:solidFill>
                <a:latin typeface="Roboto Slab" panose="02020500000000000000" charset="0"/>
                <a:ea typeface="Roboto Slab" panose="02020500000000000000" charset="0"/>
              </a:rPr>
              <a:t>y Brian Chen</a:t>
            </a:r>
            <a:endParaRPr lang="zh-TW" altLang="en-US" dirty="0">
              <a:solidFill>
                <a:schemeClr val="accent1"/>
              </a:solidFill>
              <a:latin typeface="Roboto Slab" panose="0202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613721" y="1815482"/>
            <a:ext cx="4953959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 smtClean="0"/>
              <a:t>LEFT JOIN returns </a:t>
            </a:r>
            <a:r>
              <a:rPr lang="en-US" altLang="zh-TW" dirty="0"/>
              <a:t>a new table that consists of all rows of data from the first table, but now includes more columns of data from rows in table 2 that </a:t>
            </a:r>
            <a:r>
              <a:rPr lang="en-US" altLang="zh-TW" dirty="0" smtClean="0"/>
              <a:t>math </a:t>
            </a:r>
            <a:r>
              <a:rPr lang="en-US" altLang="zh-TW" dirty="0"/>
              <a:t>a given condition.</a:t>
            </a:r>
            <a:endParaRPr lang="zh-TW" altLang="zh-TW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721" y="752257"/>
            <a:ext cx="7571700" cy="702600"/>
          </a:xfrm>
        </p:spPr>
        <p:txBody>
          <a:bodyPr/>
          <a:lstStyle/>
          <a:p>
            <a:r>
              <a:rPr lang="en" altLang="zh-TW" dirty="0" smtClean="0"/>
              <a:t>3.2 LEFT JOIN</a:t>
            </a:r>
            <a:endParaRPr lang="zh-TW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920" y="2123638"/>
            <a:ext cx="3342769" cy="213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15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613721" y="1815482"/>
            <a:ext cx="4644079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Right join returns a new table that consists of all rows of data from the second table, but now includes more columns of data from rows in table 1 that match a given condition.</a:t>
            </a:r>
            <a:endParaRPr lang="zh-TW" altLang="zh-TW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721" y="752257"/>
            <a:ext cx="7571700" cy="702600"/>
          </a:xfrm>
        </p:spPr>
        <p:txBody>
          <a:bodyPr/>
          <a:lstStyle/>
          <a:p>
            <a:r>
              <a:rPr lang="en" altLang="zh-TW" dirty="0" smtClean="0"/>
              <a:t>3.3 RIGHT JOIN</a:t>
            </a:r>
            <a:endParaRPr lang="zh-TW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257800" y="2082998"/>
            <a:ext cx="3342769" cy="213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49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613721" y="1815482"/>
            <a:ext cx="4796479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OUTER </a:t>
            </a:r>
            <a:r>
              <a:rPr lang="en-US" altLang="zh-TW" dirty="0" smtClean="0"/>
              <a:t>JOIN returns </a:t>
            </a:r>
            <a:r>
              <a:rPr lang="en-US" altLang="zh-TW" dirty="0"/>
              <a:t>a new table that consists of all rows and columns of data from tables 1 and 2, and in places where data from one table doesn’t have a respective data from another table, that space is left as NULL. </a:t>
            </a:r>
            <a:endParaRPr lang="zh-TW" altLang="zh-TW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721" y="752257"/>
            <a:ext cx="7571700" cy="702600"/>
          </a:xfrm>
        </p:spPr>
        <p:txBody>
          <a:bodyPr/>
          <a:lstStyle/>
          <a:p>
            <a:r>
              <a:rPr lang="en" altLang="zh-TW" dirty="0" smtClean="0"/>
              <a:t>3.4 OUTER JOIN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798" y="2306320"/>
            <a:ext cx="3270475" cy="194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99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326568" y="2099654"/>
            <a:ext cx="668357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4</a:t>
            </a:r>
            <a:r>
              <a:rPr lang="en" sz="6000" dirty="0" smtClean="0">
                <a:solidFill>
                  <a:schemeClr val="accent4"/>
                </a:solidFill>
              </a:rPr>
              <a:t>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GROUP BY / HAVING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4954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613721" y="1569851"/>
            <a:ext cx="674328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The GROUP BY command groups all values from a column into distinct groups of data. 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HAVING command further filters the resulting table from the GROUP BY command with certain condition</a:t>
            </a:r>
            <a:endParaRPr lang="zh-TW" altLang="zh-TW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721" y="522351"/>
            <a:ext cx="7571700" cy="702600"/>
          </a:xfrm>
        </p:spPr>
        <p:txBody>
          <a:bodyPr/>
          <a:lstStyle/>
          <a:p>
            <a:r>
              <a:rPr lang="en" altLang="zh-TW" dirty="0" smtClean="0"/>
              <a:t>4. GROUP BY/ HAVING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8152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326568" y="2099654"/>
            <a:ext cx="668357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chemeClr val="accent4"/>
                </a:solidFill>
              </a:rPr>
              <a:t>5.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SQL Practice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7018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613721" y="1569850"/>
            <a:ext cx="4402416" cy="4015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 smtClean="0"/>
              <a:t>Who’s the richest person?</a:t>
            </a:r>
          </a:p>
          <a:p>
            <a:endParaRPr lang="en-US" altLang="zh-TW" dirty="0" smtClean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721" y="522351"/>
            <a:ext cx="7571700" cy="702600"/>
          </a:xfrm>
        </p:spPr>
        <p:txBody>
          <a:bodyPr/>
          <a:lstStyle/>
          <a:p>
            <a:r>
              <a:rPr lang="en" altLang="zh-TW" dirty="0" smtClean="0"/>
              <a:t>5. SQL Practice</a:t>
            </a:r>
            <a:endParaRPr lang="zh-TW" alt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963934"/>
              </p:ext>
            </p:extLst>
          </p:nvPr>
        </p:nvGraphicFramePr>
        <p:xfrm>
          <a:off x="5510219" y="1783131"/>
          <a:ext cx="2400082" cy="296672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1200041">
                  <a:extLst>
                    <a:ext uri="{9D8B030D-6E8A-4147-A177-3AD203B41FA5}">
                      <a16:colId xmlns:a16="http://schemas.microsoft.com/office/drawing/2014/main" val="1539025117"/>
                    </a:ext>
                  </a:extLst>
                </a:gridCol>
                <a:gridCol w="1200041">
                  <a:extLst>
                    <a:ext uri="{9D8B030D-6E8A-4147-A177-3AD203B41FA5}">
                      <a16:colId xmlns:a16="http://schemas.microsoft.com/office/drawing/2014/main" val="1469360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Name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Money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652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69850">
                        <a:spcBef>
                          <a:spcPts val="18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John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18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200</a:t>
                      </a:r>
                      <a:endParaRPr lang="zh-TW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43704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69850">
                        <a:spcBef>
                          <a:spcPts val="18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Mike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18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500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2108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69850">
                        <a:spcBef>
                          <a:spcPts val="18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John</a:t>
                      </a:r>
                      <a:endParaRPr lang="zh-TW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18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400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7850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69850">
                        <a:spcBef>
                          <a:spcPts val="18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Jack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18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300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58599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6985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Jack</a:t>
                      </a:r>
                      <a:endParaRPr lang="zh-TW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8348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69850">
                        <a:spcBef>
                          <a:spcPts val="18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John</a:t>
                      </a:r>
                      <a:endParaRPr lang="zh-TW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18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150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33772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69850">
                        <a:spcBef>
                          <a:spcPts val="18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Mike</a:t>
                      </a:r>
                      <a:endParaRPr lang="zh-TW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18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66083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9430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613721" y="1569850"/>
            <a:ext cx="5499696" cy="4015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lnSpc>
                <a:spcPct val="150000"/>
              </a:lnSpc>
              <a:buNone/>
            </a:pPr>
            <a:r>
              <a:rPr lang="en-US" altLang="zh-TW" b="1" dirty="0">
                <a:latin typeface="Bahnschrift Condensed" panose="020B0502040204020203" pitchFamily="34" charset="0"/>
              </a:rPr>
              <a:t>SELECT * FROM person </a:t>
            </a:r>
            <a:endParaRPr lang="en-US" altLang="zh-TW" b="1" dirty="0" smtClean="0">
              <a:latin typeface="Bahnschrift Condensed" panose="020B0502040204020203" pitchFamily="34" charset="0"/>
            </a:endParaRPr>
          </a:p>
          <a:p>
            <a:pPr marL="76200" indent="0">
              <a:lnSpc>
                <a:spcPct val="150000"/>
              </a:lnSpc>
              <a:buNone/>
            </a:pPr>
            <a:r>
              <a:rPr lang="en-US" altLang="zh-TW" b="1" dirty="0" smtClean="0">
                <a:latin typeface="Bahnschrift Condensed" panose="020B0502040204020203" pitchFamily="34" charset="0"/>
              </a:rPr>
              <a:t>WHERE </a:t>
            </a:r>
            <a:r>
              <a:rPr lang="en-US" altLang="zh-TW" b="1" dirty="0">
                <a:latin typeface="Bahnschrift Condensed" panose="020B0502040204020203" pitchFamily="34" charset="0"/>
              </a:rPr>
              <a:t>Money = </a:t>
            </a:r>
            <a:endParaRPr lang="en-US" altLang="zh-TW" b="1" dirty="0" smtClean="0">
              <a:latin typeface="Bahnschrift Condensed" panose="020B0502040204020203" pitchFamily="34" charset="0"/>
            </a:endParaRPr>
          </a:p>
          <a:p>
            <a:pPr marL="76200" indent="0">
              <a:lnSpc>
                <a:spcPct val="150000"/>
              </a:lnSpc>
              <a:buNone/>
            </a:pPr>
            <a:r>
              <a:rPr lang="en-US" altLang="zh-TW" b="1" dirty="0" smtClean="0">
                <a:latin typeface="Bahnschrift Condensed" panose="020B0502040204020203" pitchFamily="34" charset="0"/>
              </a:rPr>
              <a:t>(</a:t>
            </a:r>
            <a:r>
              <a:rPr lang="en-US" altLang="zh-TW" b="1" dirty="0">
                <a:latin typeface="Bahnschrift Condensed" panose="020B0502040204020203" pitchFamily="34" charset="0"/>
              </a:rPr>
              <a:t>SELECT MAX(money) </a:t>
            </a:r>
            <a:r>
              <a:rPr lang="en-US" altLang="zh-TW" b="1" dirty="0" smtClean="0">
                <a:latin typeface="Bahnschrift Condensed" panose="020B0502040204020203" pitchFamily="34" charset="0"/>
              </a:rPr>
              <a:t>FROM </a:t>
            </a:r>
            <a:r>
              <a:rPr lang="en-US" altLang="zh-TW" b="1" dirty="0">
                <a:latin typeface="Bahnschrift Condensed" panose="020B0502040204020203" pitchFamily="34" charset="0"/>
              </a:rPr>
              <a:t>person);</a:t>
            </a:r>
            <a:endParaRPr lang="zh-TW" altLang="zh-TW" dirty="0">
              <a:latin typeface="Bahnschrift Condensed" panose="020B0502040204020203" pitchFamily="34" charset="0"/>
            </a:endParaRPr>
          </a:p>
          <a:p>
            <a:pPr marL="76200" indent="0">
              <a:buNone/>
            </a:pPr>
            <a:endParaRPr lang="en-US" altLang="zh-TW" dirty="0" smtClean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721" y="522351"/>
            <a:ext cx="7571700" cy="702600"/>
          </a:xfrm>
        </p:spPr>
        <p:txBody>
          <a:bodyPr/>
          <a:lstStyle/>
          <a:p>
            <a:r>
              <a:rPr lang="en" altLang="zh-TW" dirty="0" smtClean="0"/>
              <a:t>5. SQL Practice</a:t>
            </a:r>
            <a:endParaRPr lang="zh-TW" alt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835713"/>
              </p:ext>
            </p:extLst>
          </p:nvPr>
        </p:nvGraphicFramePr>
        <p:xfrm>
          <a:off x="5252375" y="1569850"/>
          <a:ext cx="1825316" cy="2281929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902844">
                  <a:extLst>
                    <a:ext uri="{9D8B030D-6E8A-4147-A177-3AD203B41FA5}">
                      <a16:colId xmlns:a16="http://schemas.microsoft.com/office/drawing/2014/main" val="1539025117"/>
                    </a:ext>
                  </a:extLst>
                </a:gridCol>
                <a:gridCol w="922472">
                  <a:extLst>
                    <a:ext uri="{9D8B030D-6E8A-4147-A177-3AD203B41FA5}">
                      <a16:colId xmlns:a16="http://schemas.microsoft.com/office/drawing/2014/main" val="1469360943"/>
                    </a:ext>
                  </a:extLst>
                </a:gridCol>
              </a:tblGrid>
              <a:tr h="28244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Name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Money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652069"/>
                  </a:ext>
                </a:extLst>
              </a:tr>
              <a:tr h="282447">
                <a:tc>
                  <a:txBody>
                    <a:bodyPr/>
                    <a:lstStyle/>
                    <a:p>
                      <a:pPr marL="69850">
                        <a:spcBef>
                          <a:spcPts val="18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John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18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200</a:t>
                      </a:r>
                      <a:endParaRPr lang="zh-TW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43704365"/>
                  </a:ext>
                </a:extLst>
              </a:tr>
              <a:tr h="282447">
                <a:tc>
                  <a:txBody>
                    <a:bodyPr/>
                    <a:lstStyle/>
                    <a:p>
                      <a:pPr marL="69850">
                        <a:spcBef>
                          <a:spcPts val="18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Mike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18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500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21086285"/>
                  </a:ext>
                </a:extLst>
              </a:tr>
              <a:tr h="282447">
                <a:tc>
                  <a:txBody>
                    <a:bodyPr/>
                    <a:lstStyle/>
                    <a:p>
                      <a:pPr marL="69850">
                        <a:spcBef>
                          <a:spcPts val="18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John</a:t>
                      </a:r>
                      <a:endParaRPr lang="zh-TW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18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400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78501000"/>
                  </a:ext>
                </a:extLst>
              </a:tr>
              <a:tr h="282447">
                <a:tc>
                  <a:txBody>
                    <a:bodyPr/>
                    <a:lstStyle/>
                    <a:p>
                      <a:pPr marL="69850">
                        <a:spcBef>
                          <a:spcPts val="18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Jack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18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300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58599512"/>
                  </a:ext>
                </a:extLst>
              </a:tr>
              <a:tr h="282447">
                <a:tc>
                  <a:txBody>
                    <a:bodyPr/>
                    <a:lstStyle/>
                    <a:p>
                      <a:pPr marL="6985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Jack</a:t>
                      </a:r>
                      <a:endParaRPr lang="zh-TW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83487915"/>
                  </a:ext>
                </a:extLst>
              </a:tr>
              <a:tr h="282447">
                <a:tc>
                  <a:txBody>
                    <a:bodyPr/>
                    <a:lstStyle/>
                    <a:p>
                      <a:pPr marL="69850">
                        <a:spcBef>
                          <a:spcPts val="18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John</a:t>
                      </a:r>
                      <a:endParaRPr lang="zh-TW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18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150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33772081"/>
                  </a:ext>
                </a:extLst>
              </a:tr>
              <a:tr h="282447">
                <a:tc>
                  <a:txBody>
                    <a:bodyPr/>
                    <a:lstStyle/>
                    <a:p>
                      <a:pPr marL="69850">
                        <a:spcBef>
                          <a:spcPts val="18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Mike</a:t>
                      </a:r>
                      <a:endParaRPr lang="zh-TW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18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66083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9974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326568" y="2099654"/>
            <a:ext cx="668357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chemeClr val="accent4"/>
                </a:solidFill>
              </a:rPr>
              <a:t>6.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More SQL Practice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6863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460" y="324244"/>
            <a:ext cx="7571700" cy="702600"/>
          </a:xfrm>
        </p:spPr>
        <p:txBody>
          <a:bodyPr/>
          <a:lstStyle/>
          <a:p>
            <a:r>
              <a:rPr lang="en" altLang="zh-TW" dirty="0" smtClean="0"/>
              <a:t>6.1 </a:t>
            </a:r>
            <a:r>
              <a:rPr lang="en-US" altLang="zh-TW" dirty="0"/>
              <a:t>Which customer spends the most </a:t>
            </a:r>
            <a:r>
              <a:rPr lang="en-US" altLang="zh-TW" dirty="0" smtClean="0"/>
              <a:t>money</a:t>
            </a:r>
            <a:r>
              <a:rPr lang="en-US" altLang="zh-TW" dirty="0"/>
              <a:t>?</a:t>
            </a:r>
            <a:endParaRPr lang="zh-TW" alt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794222" y="1175657"/>
            <a:ext cx="15675" cy="15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68" y="1175657"/>
            <a:ext cx="6759526" cy="27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16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326568" y="2099654"/>
            <a:ext cx="668357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chemeClr val="accent4"/>
                </a:solidFill>
              </a:rPr>
              <a:t>1.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DELETE vs. TRUNCATE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460" y="324244"/>
            <a:ext cx="7571700" cy="702600"/>
          </a:xfrm>
        </p:spPr>
        <p:txBody>
          <a:bodyPr/>
          <a:lstStyle/>
          <a:p>
            <a:r>
              <a:rPr lang="en" altLang="zh-TW" dirty="0" smtClean="0"/>
              <a:t>6.1 </a:t>
            </a:r>
            <a:r>
              <a:rPr lang="en-US" altLang="zh-TW" dirty="0"/>
              <a:t>Which customer spends the most </a:t>
            </a:r>
            <a:r>
              <a:rPr lang="en-US" altLang="zh-TW" dirty="0" smtClean="0"/>
              <a:t>money</a:t>
            </a:r>
            <a:r>
              <a:rPr lang="en-US" altLang="zh-TW" dirty="0"/>
              <a:t>?</a:t>
            </a:r>
            <a:endParaRPr lang="zh-TW" alt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794222" y="1175657"/>
            <a:ext cx="15675" cy="15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28460" y="1339554"/>
            <a:ext cx="68919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latin typeface="Bahnschrift Condensed" panose="020B0502040204020203" pitchFamily="34" charset="0"/>
              </a:rPr>
              <a:t>SELECT </a:t>
            </a:r>
            <a:r>
              <a:rPr lang="en-US" altLang="zh-TW" sz="2000" dirty="0" err="1" smtClean="0">
                <a:latin typeface="Bahnschrift Condensed" panose="020B0502040204020203" pitchFamily="34" charset="0"/>
              </a:rPr>
              <a:t>customerID</a:t>
            </a:r>
            <a:r>
              <a:rPr lang="en-US" altLang="zh-TW" sz="2000" dirty="0">
                <a:latin typeface="Bahnschrift Condensed" panose="020B0502040204020203" pitchFamily="34" charset="0"/>
              </a:rPr>
              <a:t>, </a:t>
            </a:r>
            <a:r>
              <a:rPr lang="en-US" altLang="zh-TW" sz="2000" dirty="0" smtClean="0">
                <a:latin typeface="Bahnschrift Condensed" panose="020B0502040204020203" pitchFamily="34" charset="0"/>
              </a:rPr>
              <a:t>SUM(price*amount) </a:t>
            </a: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Bahnschrift Condensed" panose="020B0502040204020203" pitchFamily="34" charset="0"/>
              </a:rPr>
              <a:t>FROM Sale JOIN </a:t>
            </a:r>
            <a:r>
              <a:rPr lang="en-US" altLang="zh-TW" sz="2000" dirty="0">
                <a:latin typeface="Bahnschrift Condensed" panose="020B0502040204020203" pitchFamily="34" charset="0"/>
              </a:rPr>
              <a:t>Item </a:t>
            </a: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Bahnschrift Condensed" panose="020B0502040204020203" pitchFamily="34" charset="0"/>
              </a:rPr>
              <a:t>ON </a:t>
            </a:r>
            <a:r>
              <a:rPr lang="en-US" altLang="zh-TW" sz="2000" dirty="0" err="1" smtClean="0">
                <a:latin typeface="Bahnschrift Condensed" panose="020B0502040204020203" pitchFamily="34" charset="0"/>
              </a:rPr>
              <a:t>Sale.SaleID</a:t>
            </a:r>
            <a:r>
              <a:rPr lang="en-US" altLang="zh-TW" sz="2000" dirty="0" smtClean="0">
                <a:latin typeface="Bahnschrift Condensed" panose="020B0502040204020203" pitchFamily="34" charset="0"/>
              </a:rPr>
              <a:t>=</a:t>
            </a:r>
            <a:r>
              <a:rPr lang="en-US" altLang="zh-TW" sz="2000" dirty="0" err="1" smtClean="0">
                <a:latin typeface="Bahnschrift Condensed" panose="020B0502040204020203" pitchFamily="34" charset="0"/>
              </a:rPr>
              <a:t>Item.SaleID</a:t>
            </a:r>
            <a:r>
              <a:rPr lang="en-US" altLang="zh-TW" sz="2000" dirty="0" smtClean="0">
                <a:latin typeface="Bahnschrift Condensed" panose="020B0502040204020203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Bahnschrift Condensed" panose="020B0502040204020203" pitchFamily="34" charset="0"/>
              </a:rPr>
              <a:t>GROUP </a:t>
            </a:r>
            <a:r>
              <a:rPr lang="en-US" altLang="zh-TW" sz="2000" dirty="0">
                <a:latin typeface="Bahnschrift Condensed" panose="020B0502040204020203" pitchFamily="34" charset="0"/>
              </a:rPr>
              <a:t>BY </a:t>
            </a:r>
            <a:r>
              <a:rPr lang="en-US" altLang="zh-TW" sz="2000" dirty="0" err="1">
                <a:latin typeface="Bahnschrift Condensed" panose="020B0502040204020203" pitchFamily="34" charset="0"/>
              </a:rPr>
              <a:t>customerID</a:t>
            </a:r>
            <a:r>
              <a:rPr lang="en-US" altLang="zh-TW" sz="2000" dirty="0" smtClean="0">
                <a:latin typeface="Bahnschrift Condensed" panose="020B0502040204020203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zh-TW" sz="800" dirty="0">
              <a:latin typeface="Bahnschrift 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Bahnschrift Condensed" panose="020B0502040204020203" pitchFamily="34" charset="0"/>
              </a:rPr>
              <a:t>SELECT * FROM customer</a:t>
            </a: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Bahnschrift Condensed" panose="020B0502040204020203" pitchFamily="34" charset="0"/>
              </a:rPr>
              <a:t>WHERE </a:t>
            </a:r>
            <a:r>
              <a:rPr lang="en-US" altLang="zh-TW" sz="2000" dirty="0" err="1" smtClean="0">
                <a:latin typeface="Bahnschrift Condensed" panose="020B0502040204020203" pitchFamily="34" charset="0"/>
              </a:rPr>
              <a:t>customerid</a:t>
            </a:r>
            <a:r>
              <a:rPr lang="en-US" altLang="zh-TW" sz="2000" dirty="0" smtClean="0">
                <a:latin typeface="Bahnschrift Condensed" panose="020B0502040204020203" pitchFamily="34" charset="0"/>
              </a:rPr>
              <a:t> = { prev. }</a:t>
            </a:r>
            <a:endParaRPr lang="zh-TW" altLang="en-US" sz="2000" dirty="0">
              <a:latin typeface="Bahnschrift Condensed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296" y="2271468"/>
            <a:ext cx="4208088" cy="247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03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721" y="522351"/>
            <a:ext cx="7571700" cy="702600"/>
          </a:xfrm>
        </p:spPr>
        <p:txBody>
          <a:bodyPr/>
          <a:lstStyle/>
          <a:p>
            <a:r>
              <a:rPr lang="en" altLang="zh-TW" dirty="0" smtClean="0"/>
              <a:t>6.2 </a:t>
            </a:r>
            <a:r>
              <a:rPr lang="en-US" altLang="zh-TW" dirty="0"/>
              <a:t>Which city contributes the least </a:t>
            </a:r>
            <a:r>
              <a:rPr lang="en-US" altLang="zh-TW" dirty="0" smtClean="0"/>
              <a:t>sales?</a:t>
            </a:r>
            <a:endParaRPr lang="zh-TW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051" y="1495064"/>
            <a:ext cx="1707028" cy="21871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379" y="1495064"/>
            <a:ext cx="1539373" cy="21871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545" y="1495064"/>
            <a:ext cx="1455546" cy="2354784"/>
          </a:xfrm>
          <a:prstGeom prst="rect">
            <a:avLst/>
          </a:prstGeom>
        </p:spPr>
      </p:pic>
      <p:cxnSp>
        <p:nvCxnSpPr>
          <p:cNvPr id="10" name="Curved Connector 9"/>
          <p:cNvCxnSpPr/>
          <p:nvPr/>
        </p:nvCxnSpPr>
        <p:spPr>
          <a:xfrm>
            <a:off x="1332411" y="2116183"/>
            <a:ext cx="1092055" cy="7053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>
            <a:off x="3491327" y="2116183"/>
            <a:ext cx="662662" cy="64269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>
            <a:off x="5251269" y="2116183"/>
            <a:ext cx="668818" cy="64269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04" y="1422348"/>
            <a:ext cx="6994949" cy="25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46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613721" y="1392195"/>
            <a:ext cx="6560401" cy="4015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altLang="zh-TW" sz="2000" dirty="0">
                <a:latin typeface="Bahnschrift Condensed" panose="020B0502040204020203" pitchFamily="34" charset="0"/>
              </a:rPr>
              <a:t>SELECT </a:t>
            </a:r>
            <a:r>
              <a:rPr lang="en-US" altLang="zh-TW" sz="2000" dirty="0" err="1">
                <a:latin typeface="Bahnschrift Condensed" panose="020B0502040204020203" pitchFamily="34" charset="0"/>
              </a:rPr>
              <a:t>CityID</a:t>
            </a:r>
            <a:r>
              <a:rPr lang="en-US" altLang="zh-TW" sz="2000" dirty="0">
                <a:latin typeface="Bahnschrift Condensed" panose="020B0502040204020203" pitchFamily="34" charset="0"/>
              </a:rPr>
              <a:t>, SUM(Amount*Price) </a:t>
            </a:r>
            <a:endParaRPr lang="en-US" altLang="zh-TW" sz="2000" dirty="0" smtClean="0">
              <a:latin typeface="Bahnschrift Condensed" panose="020B0502040204020203" pitchFamily="34" charset="0"/>
            </a:endParaRPr>
          </a:p>
          <a:p>
            <a:pPr marL="76200" indent="0">
              <a:buNone/>
            </a:pPr>
            <a:r>
              <a:rPr lang="en-US" altLang="zh-TW" sz="2000" dirty="0" smtClean="0">
                <a:latin typeface="Bahnschrift Condensed" panose="020B0502040204020203" pitchFamily="34" charset="0"/>
              </a:rPr>
              <a:t>FROM </a:t>
            </a:r>
            <a:r>
              <a:rPr lang="en-US" altLang="zh-TW" sz="2000" dirty="0">
                <a:latin typeface="Bahnschrift Condensed" panose="020B0502040204020203" pitchFamily="34" charset="0"/>
              </a:rPr>
              <a:t>Employee LEFT JOIN sale </a:t>
            </a:r>
            <a:endParaRPr lang="en-US" altLang="zh-TW" sz="2000" dirty="0" smtClean="0">
              <a:latin typeface="Bahnschrift Condensed" panose="020B0502040204020203" pitchFamily="34" charset="0"/>
            </a:endParaRPr>
          </a:p>
          <a:p>
            <a:pPr marL="76200" indent="0">
              <a:buNone/>
            </a:pPr>
            <a:r>
              <a:rPr lang="en-US" altLang="zh-TW" sz="2000" dirty="0" smtClean="0">
                <a:latin typeface="Bahnschrift Condensed" panose="020B0502040204020203" pitchFamily="34" charset="0"/>
              </a:rPr>
              <a:t>ON </a:t>
            </a:r>
            <a:r>
              <a:rPr lang="en-US" altLang="zh-TW" sz="2000" dirty="0" err="1" smtClean="0">
                <a:latin typeface="Bahnschrift Condensed" panose="020B0502040204020203" pitchFamily="34" charset="0"/>
              </a:rPr>
              <a:t>Employee.employeeID</a:t>
            </a:r>
            <a:r>
              <a:rPr lang="en-US" altLang="zh-TW" sz="2000" dirty="0" smtClean="0">
                <a:latin typeface="Bahnschrift Condensed" panose="020B0502040204020203" pitchFamily="34" charset="0"/>
              </a:rPr>
              <a:t>=</a:t>
            </a:r>
            <a:r>
              <a:rPr lang="en-US" altLang="zh-TW" sz="2000" dirty="0" err="1" smtClean="0">
                <a:latin typeface="Bahnschrift Condensed" panose="020B0502040204020203" pitchFamily="34" charset="0"/>
              </a:rPr>
              <a:t>Sale.employeeID</a:t>
            </a:r>
            <a:endParaRPr lang="en-US" altLang="zh-TW" sz="2000" dirty="0">
              <a:latin typeface="Bahnschrift Condensed" panose="020B0502040204020203" pitchFamily="34" charset="0"/>
            </a:endParaRPr>
          </a:p>
          <a:p>
            <a:pPr marL="76200" indent="0">
              <a:buNone/>
            </a:pPr>
            <a:r>
              <a:rPr lang="en-US" altLang="zh-TW" sz="2000" dirty="0" smtClean="0">
                <a:latin typeface="Bahnschrift Condensed" panose="020B0502040204020203" pitchFamily="34" charset="0"/>
              </a:rPr>
              <a:t>JOIN </a:t>
            </a:r>
            <a:r>
              <a:rPr lang="en-US" altLang="zh-TW" sz="2000" dirty="0">
                <a:latin typeface="Bahnschrift Condensed" panose="020B0502040204020203" pitchFamily="34" charset="0"/>
              </a:rPr>
              <a:t>Item ON </a:t>
            </a:r>
            <a:r>
              <a:rPr lang="en-US" altLang="zh-TW" sz="2000" dirty="0" err="1">
                <a:latin typeface="Bahnschrift Condensed" panose="020B0502040204020203" pitchFamily="34" charset="0"/>
              </a:rPr>
              <a:t>sale.saleID</a:t>
            </a:r>
            <a:r>
              <a:rPr lang="en-US" altLang="zh-TW" sz="2000" dirty="0">
                <a:latin typeface="Bahnschrift Condensed" panose="020B0502040204020203" pitchFamily="34" charset="0"/>
              </a:rPr>
              <a:t>=</a:t>
            </a:r>
            <a:r>
              <a:rPr lang="en-US" altLang="zh-TW" sz="2000" dirty="0" err="1">
                <a:latin typeface="Bahnschrift Condensed" panose="020B0502040204020203" pitchFamily="34" charset="0"/>
              </a:rPr>
              <a:t>Item.saleID</a:t>
            </a:r>
            <a:r>
              <a:rPr lang="en-US" altLang="zh-TW" sz="2000" dirty="0">
                <a:latin typeface="Bahnschrift Condensed" panose="020B0502040204020203" pitchFamily="34" charset="0"/>
              </a:rPr>
              <a:t> </a:t>
            </a:r>
            <a:endParaRPr lang="en-US" altLang="zh-TW" sz="2000" dirty="0" smtClean="0">
              <a:latin typeface="Bahnschrift Condensed" panose="020B0502040204020203" pitchFamily="34" charset="0"/>
            </a:endParaRPr>
          </a:p>
          <a:p>
            <a:pPr marL="76200" indent="0">
              <a:buNone/>
            </a:pPr>
            <a:r>
              <a:rPr lang="en-US" altLang="zh-TW" sz="2000" dirty="0" smtClean="0">
                <a:latin typeface="Bahnschrift Condensed" panose="020B0502040204020203" pitchFamily="34" charset="0"/>
              </a:rPr>
              <a:t>GROUP </a:t>
            </a:r>
            <a:r>
              <a:rPr lang="en-US" altLang="zh-TW" sz="2000" dirty="0">
                <a:latin typeface="Bahnschrift Condensed" panose="020B0502040204020203" pitchFamily="34" charset="0"/>
              </a:rPr>
              <a:t>BY </a:t>
            </a:r>
            <a:r>
              <a:rPr lang="en-US" altLang="zh-TW" sz="2000" dirty="0" err="1" smtClean="0">
                <a:latin typeface="Bahnschrift Condensed" panose="020B0502040204020203" pitchFamily="34" charset="0"/>
              </a:rPr>
              <a:t>CityID</a:t>
            </a:r>
            <a:endParaRPr lang="en-US" altLang="zh-TW" sz="2000" dirty="0" smtClean="0">
              <a:latin typeface="Bahnschrift Condensed" panose="020B0502040204020203" pitchFamily="34" charset="0"/>
            </a:endParaRPr>
          </a:p>
          <a:p>
            <a:pPr marL="76200" indent="0">
              <a:buNone/>
            </a:pPr>
            <a:r>
              <a:rPr lang="en-US" altLang="zh-TW" sz="2000" dirty="0" smtClean="0">
                <a:latin typeface="Bahnschrift Condensed" panose="020B0502040204020203" pitchFamily="34" charset="0"/>
              </a:rPr>
              <a:t>ORDER BY sum DESC;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721" y="522351"/>
            <a:ext cx="7571700" cy="702600"/>
          </a:xfrm>
        </p:spPr>
        <p:txBody>
          <a:bodyPr/>
          <a:lstStyle/>
          <a:p>
            <a:r>
              <a:rPr lang="en" altLang="zh-TW" dirty="0" smtClean="0"/>
              <a:t>6.2 </a:t>
            </a:r>
            <a:r>
              <a:rPr lang="en-US" altLang="zh-TW" dirty="0"/>
              <a:t>Which city contributes the least </a:t>
            </a:r>
            <a:r>
              <a:rPr lang="en-US" altLang="zh-TW" dirty="0" smtClean="0"/>
              <a:t>sales?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748" y="1687721"/>
            <a:ext cx="3841182" cy="271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37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721" y="522351"/>
            <a:ext cx="7571700" cy="702600"/>
          </a:xfrm>
        </p:spPr>
        <p:txBody>
          <a:bodyPr/>
          <a:lstStyle/>
          <a:p>
            <a:r>
              <a:rPr lang="en" altLang="zh-TW" dirty="0" smtClean="0"/>
              <a:t>6.3 </a:t>
            </a:r>
            <a:r>
              <a:rPr lang="en-US" altLang="zh-TW" dirty="0"/>
              <a:t>Which city sales the most amount of item “X</a:t>
            </a:r>
            <a:r>
              <a:rPr lang="en-US" altLang="zh-TW" dirty="0" smtClean="0"/>
              <a:t>”?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09" y="1509536"/>
            <a:ext cx="6035563" cy="2187130"/>
          </a:xfrm>
          <a:prstGeom prst="rect">
            <a:avLst/>
          </a:prstGeom>
        </p:spPr>
      </p:pic>
      <p:cxnSp>
        <p:nvCxnSpPr>
          <p:cNvPr id="18" name="Curved Connector 17"/>
          <p:cNvCxnSpPr/>
          <p:nvPr/>
        </p:nvCxnSpPr>
        <p:spPr>
          <a:xfrm>
            <a:off x="2220686" y="2090057"/>
            <a:ext cx="930075" cy="7053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16200000" flipH="1">
            <a:off x="3973724" y="2181498"/>
            <a:ext cx="642690" cy="45981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/>
          <p:nvPr/>
        </p:nvCxnSpPr>
        <p:spPr>
          <a:xfrm>
            <a:off x="5455049" y="2090057"/>
            <a:ext cx="627017" cy="595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621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613721" y="1392195"/>
            <a:ext cx="6560401" cy="4015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altLang="zh-TW" sz="2000" dirty="0">
                <a:latin typeface="Bahnschrift Condensed" panose="020B0502040204020203" pitchFamily="34" charset="0"/>
              </a:rPr>
              <a:t>SELECT </a:t>
            </a:r>
            <a:r>
              <a:rPr lang="en-US" altLang="zh-TW" sz="2000" dirty="0" err="1">
                <a:latin typeface="Bahnschrift Condensed" panose="020B0502040204020203" pitchFamily="34" charset="0"/>
              </a:rPr>
              <a:t>CityID</a:t>
            </a:r>
            <a:r>
              <a:rPr lang="en-US" altLang="zh-TW" sz="2000" dirty="0">
                <a:latin typeface="Bahnschrift Condensed" panose="020B0502040204020203" pitchFamily="34" charset="0"/>
              </a:rPr>
              <a:t>, </a:t>
            </a:r>
            <a:r>
              <a:rPr lang="en-US" altLang="zh-TW" sz="2000" dirty="0" smtClean="0">
                <a:latin typeface="Bahnschrift Condensed" panose="020B0502040204020203" pitchFamily="34" charset="0"/>
              </a:rPr>
              <a:t>SUM(amount)</a:t>
            </a:r>
            <a:endParaRPr lang="en-US" altLang="zh-TW" sz="2000" dirty="0">
              <a:latin typeface="Bahnschrift Condensed" panose="020B0502040204020203" pitchFamily="34" charset="0"/>
            </a:endParaRPr>
          </a:p>
          <a:p>
            <a:pPr marL="76200" indent="0">
              <a:buNone/>
            </a:pPr>
            <a:r>
              <a:rPr lang="en-US" altLang="zh-TW" sz="2000" dirty="0" smtClean="0">
                <a:latin typeface="Bahnschrift Condensed" panose="020B0502040204020203" pitchFamily="34" charset="0"/>
              </a:rPr>
              <a:t>FROM </a:t>
            </a:r>
            <a:r>
              <a:rPr lang="en-US" altLang="zh-TW" sz="2000" dirty="0">
                <a:latin typeface="Bahnschrift Condensed" panose="020B0502040204020203" pitchFamily="34" charset="0"/>
              </a:rPr>
              <a:t>Employee JOIN sale</a:t>
            </a:r>
          </a:p>
          <a:p>
            <a:pPr marL="76200" indent="0">
              <a:buNone/>
            </a:pPr>
            <a:r>
              <a:rPr lang="en-US" altLang="zh-TW" sz="2000" dirty="0" smtClean="0">
                <a:latin typeface="Bahnschrift Condensed" panose="020B0502040204020203" pitchFamily="34" charset="0"/>
              </a:rPr>
              <a:t>ON </a:t>
            </a:r>
            <a:r>
              <a:rPr lang="en-US" altLang="zh-TW" sz="2000" dirty="0" err="1">
                <a:latin typeface="Bahnschrift Condensed" panose="020B0502040204020203" pitchFamily="34" charset="0"/>
              </a:rPr>
              <a:t>Employee.employeeID</a:t>
            </a:r>
            <a:r>
              <a:rPr lang="en-US" altLang="zh-TW" sz="2000" dirty="0">
                <a:latin typeface="Bahnschrift Condensed" panose="020B0502040204020203" pitchFamily="34" charset="0"/>
              </a:rPr>
              <a:t>=</a:t>
            </a:r>
            <a:r>
              <a:rPr lang="en-US" altLang="zh-TW" sz="2000" dirty="0" err="1">
                <a:latin typeface="Bahnschrift Condensed" panose="020B0502040204020203" pitchFamily="34" charset="0"/>
              </a:rPr>
              <a:t>Sale.employeeID</a:t>
            </a:r>
            <a:endParaRPr lang="en-US" altLang="zh-TW" sz="2000" dirty="0">
              <a:latin typeface="Bahnschrift Condensed" panose="020B0502040204020203" pitchFamily="34" charset="0"/>
            </a:endParaRPr>
          </a:p>
          <a:p>
            <a:pPr marL="76200" indent="0">
              <a:buNone/>
            </a:pPr>
            <a:r>
              <a:rPr lang="en-US" altLang="zh-TW" sz="2000" dirty="0" smtClean="0">
                <a:latin typeface="Bahnschrift Condensed" panose="020B0502040204020203" pitchFamily="34" charset="0"/>
              </a:rPr>
              <a:t>JOIN </a:t>
            </a:r>
            <a:r>
              <a:rPr lang="en-US" altLang="zh-TW" sz="2000" dirty="0">
                <a:latin typeface="Bahnschrift Condensed" panose="020B0502040204020203" pitchFamily="34" charset="0"/>
              </a:rPr>
              <a:t>Item ON </a:t>
            </a:r>
            <a:r>
              <a:rPr lang="en-US" altLang="zh-TW" sz="2000" dirty="0" err="1">
                <a:latin typeface="Bahnschrift Condensed" panose="020B0502040204020203" pitchFamily="34" charset="0"/>
              </a:rPr>
              <a:t>sale.saleID</a:t>
            </a:r>
            <a:r>
              <a:rPr lang="en-US" altLang="zh-TW" sz="2000" dirty="0">
                <a:latin typeface="Bahnschrift Condensed" panose="020B0502040204020203" pitchFamily="34" charset="0"/>
              </a:rPr>
              <a:t>=</a:t>
            </a:r>
            <a:r>
              <a:rPr lang="en-US" altLang="zh-TW" sz="2000" dirty="0" err="1">
                <a:latin typeface="Bahnschrift Condensed" panose="020B0502040204020203" pitchFamily="34" charset="0"/>
              </a:rPr>
              <a:t>Item.saleID</a:t>
            </a:r>
            <a:endParaRPr lang="en-US" altLang="zh-TW" sz="2000" dirty="0">
              <a:latin typeface="Bahnschrift Condensed" panose="020B0502040204020203" pitchFamily="34" charset="0"/>
            </a:endParaRPr>
          </a:p>
          <a:p>
            <a:pPr marL="76200" indent="0">
              <a:buNone/>
            </a:pPr>
            <a:r>
              <a:rPr lang="en-US" altLang="zh-TW" sz="2000" dirty="0" smtClean="0">
                <a:latin typeface="Bahnschrift Condensed" panose="020B0502040204020203" pitchFamily="34" charset="0"/>
              </a:rPr>
              <a:t>WHERE </a:t>
            </a:r>
            <a:r>
              <a:rPr lang="en-US" altLang="zh-TW" sz="2000" dirty="0" err="1">
                <a:latin typeface="Bahnschrift Condensed" panose="020B0502040204020203" pitchFamily="34" charset="0"/>
              </a:rPr>
              <a:t>ItemName</a:t>
            </a:r>
            <a:r>
              <a:rPr lang="en-US" altLang="zh-TW" sz="2000" dirty="0">
                <a:latin typeface="Bahnschrift Condensed" panose="020B0502040204020203" pitchFamily="34" charset="0"/>
              </a:rPr>
              <a:t> = 'Lexus' </a:t>
            </a:r>
            <a:endParaRPr lang="en-US" altLang="zh-TW" sz="2000" dirty="0" smtClean="0">
              <a:latin typeface="Bahnschrift Condensed" panose="020B0502040204020203" pitchFamily="34" charset="0"/>
            </a:endParaRPr>
          </a:p>
          <a:p>
            <a:pPr marL="76200" indent="0">
              <a:buNone/>
            </a:pPr>
            <a:r>
              <a:rPr lang="en-US" altLang="zh-TW" sz="2000" dirty="0" smtClean="0">
                <a:latin typeface="Bahnschrift Condensed" panose="020B0502040204020203" pitchFamily="34" charset="0"/>
              </a:rPr>
              <a:t>GROUP </a:t>
            </a:r>
            <a:r>
              <a:rPr lang="en-US" altLang="zh-TW" sz="2000" dirty="0">
                <a:latin typeface="Bahnschrift Condensed" panose="020B0502040204020203" pitchFamily="34" charset="0"/>
              </a:rPr>
              <a:t>BY </a:t>
            </a:r>
            <a:r>
              <a:rPr lang="en-US" altLang="zh-TW" sz="2000" dirty="0" err="1" smtClean="0">
                <a:latin typeface="Bahnschrift Condensed" panose="020B0502040204020203" pitchFamily="34" charset="0"/>
              </a:rPr>
              <a:t>CityID</a:t>
            </a:r>
            <a:endParaRPr lang="en-US" altLang="zh-TW" sz="2000" dirty="0" smtClean="0">
              <a:latin typeface="Bahnschrift Condensed" panose="020B0502040204020203" pitchFamily="34" charset="0"/>
            </a:endParaRPr>
          </a:p>
          <a:p>
            <a:pPr marL="76200" indent="0">
              <a:buNone/>
            </a:pPr>
            <a:r>
              <a:rPr lang="en-US" altLang="zh-TW" sz="2000" dirty="0" smtClean="0">
                <a:latin typeface="Bahnschrift Condensed" panose="020B0502040204020203" pitchFamily="34" charset="0"/>
              </a:rPr>
              <a:t>ORDER BY sum DESC;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721" y="522351"/>
            <a:ext cx="7571700" cy="702600"/>
          </a:xfrm>
        </p:spPr>
        <p:txBody>
          <a:bodyPr/>
          <a:lstStyle/>
          <a:p>
            <a:r>
              <a:rPr lang="en-US" altLang="zh-TW" dirty="0" smtClean="0"/>
              <a:t>6.3 </a:t>
            </a:r>
            <a:r>
              <a:rPr lang="en-US" altLang="zh-TW" dirty="0"/>
              <a:t>Which city sales the most amount of item “X”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282" y="1651836"/>
            <a:ext cx="3592581" cy="26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2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721" y="522351"/>
            <a:ext cx="7571700" cy="702600"/>
          </a:xfrm>
        </p:spPr>
        <p:txBody>
          <a:bodyPr/>
          <a:lstStyle/>
          <a:p>
            <a:pPr lvl="1"/>
            <a:r>
              <a:rPr lang="en" altLang="zh-TW" dirty="0" smtClean="0"/>
              <a:t>6.4 </a:t>
            </a:r>
            <a:r>
              <a:rPr lang="en-US" altLang="zh-TW" dirty="0"/>
              <a:t>Who is the best seller in </a:t>
            </a:r>
            <a:r>
              <a:rPr lang="en-US" altLang="zh-TW" dirty="0" smtClean="0"/>
              <a:t>“Taipei”? </a:t>
            </a:r>
            <a:endParaRPr lang="zh-TW" altLang="zh-TW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52" y="1541148"/>
            <a:ext cx="6576674" cy="261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9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613721" y="1392195"/>
            <a:ext cx="6560401" cy="4015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altLang="zh-TW" sz="2000" dirty="0">
                <a:latin typeface="Bahnschrift Condensed" panose="020B0502040204020203" pitchFamily="34" charset="0"/>
              </a:rPr>
              <a:t>SELECT </a:t>
            </a:r>
            <a:r>
              <a:rPr lang="en-US" altLang="zh-TW" sz="2000" dirty="0" err="1">
                <a:latin typeface="Bahnschrift Condensed" panose="020B0502040204020203" pitchFamily="34" charset="0"/>
              </a:rPr>
              <a:t>itemName</a:t>
            </a:r>
            <a:r>
              <a:rPr lang="en-US" altLang="zh-TW" sz="2000" dirty="0">
                <a:latin typeface="Bahnschrift Condensed" panose="020B0502040204020203" pitchFamily="34" charset="0"/>
              </a:rPr>
              <a:t>, </a:t>
            </a:r>
            <a:r>
              <a:rPr lang="en-US" altLang="zh-TW" sz="2000" dirty="0" smtClean="0">
                <a:latin typeface="Bahnschrift Condensed" panose="020B0502040204020203" pitchFamily="34" charset="0"/>
              </a:rPr>
              <a:t>SUM(amount) </a:t>
            </a:r>
            <a:endParaRPr lang="en-US" altLang="zh-TW" sz="2000" dirty="0">
              <a:latin typeface="Bahnschrift Condensed" panose="020B0502040204020203" pitchFamily="34" charset="0"/>
            </a:endParaRPr>
          </a:p>
          <a:p>
            <a:pPr marL="76200" indent="0">
              <a:buNone/>
            </a:pPr>
            <a:r>
              <a:rPr lang="en-US" altLang="zh-TW" sz="2000" dirty="0">
                <a:latin typeface="Bahnschrift Condensed" panose="020B0502040204020203" pitchFamily="34" charset="0"/>
              </a:rPr>
              <a:t>FROM </a:t>
            </a:r>
            <a:r>
              <a:rPr lang="en-US" altLang="zh-TW" sz="2000" dirty="0" smtClean="0">
                <a:latin typeface="Bahnschrift Condensed" panose="020B0502040204020203" pitchFamily="34" charset="0"/>
              </a:rPr>
              <a:t>Employee </a:t>
            </a:r>
            <a:r>
              <a:rPr lang="en-US" altLang="zh-TW" sz="2000" dirty="0">
                <a:latin typeface="Bahnschrift Condensed" panose="020B0502040204020203" pitchFamily="34" charset="0"/>
              </a:rPr>
              <a:t>JOIN </a:t>
            </a:r>
            <a:r>
              <a:rPr lang="en-US" altLang="zh-TW" sz="2000" dirty="0" smtClean="0">
                <a:latin typeface="Bahnschrift Condensed" panose="020B0502040204020203" pitchFamily="34" charset="0"/>
              </a:rPr>
              <a:t>sale</a:t>
            </a:r>
          </a:p>
          <a:p>
            <a:pPr marL="76200" indent="0">
              <a:buNone/>
            </a:pPr>
            <a:r>
              <a:rPr lang="en-US" altLang="zh-TW" sz="2000" dirty="0" smtClean="0">
                <a:latin typeface="Bahnschrift Condensed" panose="020B0502040204020203" pitchFamily="34" charset="0"/>
              </a:rPr>
              <a:t>ON </a:t>
            </a:r>
            <a:r>
              <a:rPr lang="en-US" altLang="zh-TW" sz="2000" dirty="0" err="1">
                <a:latin typeface="Bahnschrift Condensed" panose="020B0502040204020203" pitchFamily="34" charset="0"/>
              </a:rPr>
              <a:t>Employee.employeeID</a:t>
            </a:r>
            <a:r>
              <a:rPr lang="en-US" altLang="zh-TW" sz="2000" dirty="0">
                <a:latin typeface="Bahnschrift Condensed" panose="020B0502040204020203" pitchFamily="34" charset="0"/>
              </a:rPr>
              <a:t>=</a:t>
            </a:r>
            <a:r>
              <a:rPr lang="en-US" altLang="zh-TW" sz="2000" dirty="0" err="1">
                <a:latin typeface="Bahnschrift Condensed" panose="020B0502040204020203" pitchFamily="34" charset="0"/>
              </a:rPr>
              <a:t>Sale.employeeID</a:t>
            </a:r>
            <a:r>
              <a:rPr lang="en-US" altLang="zh-TW" sz="2000" dirty="0">
                <a:latin typeface="Bahnschrift Condensed" panose="020B0502040204020203" pitchFamily="34" charset="0"/>
              </a:rPr>
              <a:t> </a:t>
            </a:r>
            <a:endParaRPr lang="zh-TW" altLang="zh-TW" sz="2000" dirty="0">
              <a:latin typeface="Bahnschrift Condensed" panose="020B0502040204020203" pitchFamily="34" charset="0"/>
            </a:endParaRPr>
          </a:p>
          <a:p>
            <a:pPr marL="76200" indent="0">
              <a:buNone/>
            </a:pPr>
            <a:r>
              <a:rPr lang="en-US" altLang="zh-TW" sz="2000" dirty="0">
                <a:latin typeface="Bahnschrift Condensed" panose="020B0502040204020203" pitchFamily="34" charset="0"/>
              </a:rPr>
              <a:t>JOIN Item ON </a:t>
            </a:r>
            <a:r>
              <a:rPr lang="en-US" altLang="zh-TW" sz="2000" dirty="0" err="1" smtClean="0">
                <a:latin typeface="Bahnschrift Condensed" panose="020B0502040204020203" pitchFamily="34" charset="0"/>
              </a:rPr>
              <a:t>sale.saleID</a:t>
            </a:r>
            <a:r>
              <a:rPr lang="en-US" altLang="zh-TW" sz="2000" dirty="0" smtClean="0">
                <a:latin typeface="Bahnschrift Condensed" panose="020B0502040204020203" pitchFamily="34" charset="0"/>
              </a:rPr>
              <a:t>=</a:t>
            </a:r>
            <a:r>
              <a:rPr lang="en-US" altLang="zh-TW" sz="2000" dirty="0" err="1" smtClean="0">
                <a:latin typeface="Bahnschrift Condensed" panose="020B0502040204020203" pitchFamily="34" charset="0"/>
              </a:rPr>
              <a:t>Item.saleID</a:t>
            </a:r>
            <a:endParaRPr lang="zh-TW" altLang="zh-TW" sz="2000" dirty="0">
              <a:latin typeface="Bahnschrift Condensed" panose="020B0502040204020203" pitchFamily="34" charset="0"/>
            </a:endParaRPr>
          </a:p>
          <a:p>
            <a:pPr marL="76200" indent="0">
              <a:buNone/>
            </a:pPr>
            <a:r>
              <a:rPr lang="en-US" altLang="zh-TW" sz="2000" dirty="0">
                <a:latin typeface="Bahnschrift Condensed" panose="020B0502040204020203" pitchFamily="34" charset="0"/>
              </a:rPr>
              <a:t>WHERE </a:t>
            </a:r>
            <a:r>
              <a:rPr lang="en-US" altLang="zh-TW" sz="2000" dirty="0" err="1" smtClean="0">
                <a:latin typeface="Bahnschrift Condensed" panose="020B0502040204020203" pitchFamily="34" charset="0"/>
              </a:rPr>
              <a:t>CityID</a:t>
            </a:r>
            <a:r>
              <a:rPr lang="en-US" altLang="zh-TW" sz="2000" dirty="0" smtClean="0">
                <a:latin typeface="Bahnschrift Condensed" panose="020B0502040204020203" pitchFamily="34" charset="0"/>
              </a:rPr>
              <a:t>=</a:t>
            </a:r>
            <a:r>
              <a:rPr lang="en-US" altLang="zh-TW" sz="2000" dirty="0">
                <a:latin typeface="Bahnschrift Condensed" panose="020B0502040204020203" pitchFamily="34" charset="0"/>
              </a:rPr>
              <a:t> </a:t>
            </a:r>
            <a:r>
              <a:rPr lang="en-US" altLang="zh-TW" sz="2000" dirty="0" smtClean="0">
                <a:latin typeface="Bahnschrift Condensed" panose="020B0502040204020203" pitchFamily="34" charset="0"/>
              </a:rPr>
              <a:t>'Taipei' </a:t>
            </a:r>
          </a:p>
          <a:p>
            <a:pPr marL="76200" indent="0">
              <a:buNone/>
            </a:pPr>
            <a:r>
              <a:rPr lang="en-US" altLang="zh-TW" sz="2000" dirty="0" smtClean="0">
                <a:latin typeface="Bahnschrift Condensed" panose="020B0502040204020203" pitchFamily="34" charset="0"/>
              </a:rPr>
              <a:t>GROUP </a:t>
            </a:r>
            <a:r>
              <a:rPr lang="en-US" altLang="zh-TW" sz="2000" dirty="0">
                <a:latin typeface="Bahnschrift Condensed" panose="020B0502040204020203" pitchFamily="34" charset="0"/>
              </a:rPr>
              <a:t>BY </a:t>
            </a:r>
            <a:r>
              <a:rPr lang="en-US" altLang="zh-TW" sz="2000" dirty="0" err="1">
                <a:latin typeface="Bahnschrift Condensed" panose="020B0502040204020203" pitchFamily="34" charset="0"/>
              </a:rPr>
              <a:t>itemName</a:t>
            </a:r>
            <a:r>
              <a:rPr lang="en-US" altLang="zh-TW" sz="2000" dirty="0">
                <a:latin typeface="Bahnschrift Condensed" panose="020B0502040204020203" pitchFamily="34" charset="0"/>
              </a:rPr>
              <a:t> </a:t>
            </a:r>
            <a:endParaRPr lang="en-US" altLang="zh-TW" sz="2000" dirty="0" smtClean="0">
              <a:latin typeface="Bahnschrift Condensed" panose="020B0502040204020203" pitchFamily="34" charset="0"/>
            </a:endParaRPr>
          </a:p>
          <a:p>
            <a:pPr marL="76200" indent="0">
              <a:buNone/>
            </a:pPr>
            <a:r>
              <a:rPr lang="en-US" altLang="zh-TW" sz="2000" dirty="0" smtClean="0">
                <a:latin typeface="Bahnschrift Condensed" panose="020B0502040204020203" pitchFamily="34" charset="0"/>
              </a:rPr>
              <a:t>ORDER </a:t>
            </a:r>
            <a:r>
              <a:rPr lang="en-US" altLang="zh-TW" sz="2000" dirty="0">
                <a:latin typeface="Bahnschrift Condensed" panose="020B0502040204020203" pitchFamily="34" charset="0"/>
              </a:rPr>
              <a:t>BY sum DESC;</a:t>
            </a:r>
            <a:endParaRPr lang="zh-TW" altLang="zh-TW" sz="2000" dirty="0">
              <a:latin typeface="Bahnschrift Condensed" panose="020B0502040204020203" pitchFamily="34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721" y="522351"/>
            <a:ext cx="7571700" cy="702600"/>
          </a:xfrm>
        </p:spPr>
        <p:txBody>
          <a:bodyPr/>
          <a:lstStyle/>
          <a:p>
            <a:pPr lvl="1"/>
            <a:r>
              <a:rPr lang="en" altLang="zh-TW" dirty="0" smtClean="0"/>
              <a:t>6.4 </a:t>
            </a:r>
            <a:r>
              <a:rPr lang="en-US" altLang="zh-TW" dirty="0"/>
              <a:t>Who is the best seller in </a:t>
            </a:r>
            <a:r>
              <a:rPr lang="en-US" altLang="zh-TW" dirty="0" smtClean="0"/>
              <a:t>“Taipei”? </a:t>
            </a:r>
            <a:endParaRPr lang="zh-TW" altLang="zh-TW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927" y="2102497"/>
            <a:ext cx="3856745" cy="256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26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815" y="2978358"/>
            <a:ext cx="4126944" cy="2059858"/>
          </a:xfrm>
          <a:prstGeom prst="rect">
            <a:avLst/>
          </a:prstGeom>
        </p:spPr>
      </p:pic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721" y="522351"/>
            <a:ext cx="7571700" cy="702600"/>
          </a:xfrm>
        </p:spPr>
        <p:txBody>
          <a:bodyPr/>
          <a:lstStyle/>
          <a:p>
            <a:r>
              <a:rPr lang="en" altLang="zh-TW" dirty="0" smtClean="0"/>
              <a:t>6.5 </a:t>
            </a:r>
            <a:r>
              <a:rPr lang="en-US" altLang="zh-TW" dirty="0"/>
              <a:t>List people who spend more money than “the average spends of </a:t>
            </a:r>
            <a:r>
              <a:rPr lang="en-US" altLang="zh-TW" dirty="0" smtClean="0"/>
              <a:t>Taipei”.</a:t>
            </a:r>
            <a:endParaRPr lang="zh-TW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88" y="1224951"/>
            <a:ext cx="4759157" cy="18996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81748" y="3962016"/>
            <a:ext cx="2512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</a:rPr>
              <a:t>AVG Spending of customer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0" name="Curved Connector 19"/>
          <p:cNvCxnSpPr/>
          <p:nvPr/>
        </p:nvCxnSpPr>
        <p:spPr>
          <a:xfrm rot="10800000">
            <a:off x="4393975" y="4110823"/>
            <a:ext cx="621792" cy="59044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10800000" flipV="1">
            <a:off x="3751653" y="2602121"/>
            <a:ext cx="1264114" cy="705394"/>
          </a:xfrm>
          <a:prstGeom prst="curvedConnector3">
            <a:avLst>
              <a:gd name="adj1" fmla="val -272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749169" y="3144107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AVG Spending of City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267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613721" y="1392195"/>
            <a:ext cx="6560401" cy="4015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altLang="zh-TW" sz="2000" dirty="0">
                <a:latin typeface="Bahnschrift Condensed" panose="020B0502040204020203" pitchFamily="34" charset="0"/>
              </a:rPr>
              <a:t>SELECT </a:t>
            </a:r>
            <a:r>
              <a:rPr lang="en-US" altLang="zh-TW" sz="2000" dirty="0" err="1">
                <a:latin typeface="Bahnschrift Condensed" panose="020B0502040204020203" pitchFamily="34" charset="0"/>
              </a:rPr>
              <a:t>customerID</a:t>
            </a:r>
            <a:r>
              <a:rPr lang="en-US" altLang="zh-TW" sz="2000" dirty="0">
                <a:latin typeface="Bahnschrift Condensed" panose="020B0502040204020203" pitchFamily="34" charset="0"/>
              </a:rPr>
              <a:t>, </a:t>
            </a:r>
            <a:r>
              <a:rPr lang="en-US" altLang="zh-TW" sz="2000" dirty="0" smtClean="0">
                <a:latin typeface="Bahnschrift Condensed" panose="020B0502040204020203" pitchFamily="34" charset="0"/>
              </a:rPr>
              <a:t>AVG(amount*price</a:t>
            </a:r>
            <a:r>
              <a:rPr lang="en-US" altLang="zh-TW" sz="2000" dirty="0">
                <a:latin typeface="Bahnschrift Condensed" panose="020B0502040204020203" pitchFamily="34" charset="0"/>
              </a:rPr>
              <a:t>) </a:t>
            </a:r>
            <a:endParaRPr lang="en-US" altLang="zh-TW" sz="2000" dirty="0" smtClean="0">
              <a:latin typeface="Bahnschrift Condensed" panose="020B0502040204020203" pitchFamily="34" charset="0"/>
            </a:endParaRPr>
          </a:p>
          <a:p>
            <a:pPr marL="76200" indent="0">
              <a:buNone/>
            </a:pPr>
            <a:r>
              <a:rPr lang="en-US" altLang="zh-TW" sz="2000" dirty="0" smtClean="0">
                <a:latin typeface="Bahnschrift Condensed" panose="020B0502040204020203" pitchFamily="34" charset="0"/>
              </a:rPr>
              <a:t>FROM (Sale JOIN </a:t>
            </a:r>
            <a:r>
              <a:rPr lang="en-US" altLang="zh-TW" sz="2000" dirty="0">
                <a:latin typeface="Bahnschrift Condensed" panose="020B0502040204020203" pitchFamily="34" charset="0"/>
              </a:rPr>
              <a:t>Item </a:t>
            </a:r>
            <a:r>
              <a:rPr lang="en-US" altLang="zh-TW" sz="2000" dirty="0" smtClean="0">
                <a:latin typeface="Bahnschrift Condensed" panose="020B0502040204020203" pitchFamily="34" charset="0"/>
              </a:rPr>
              <a:t>ON </a:t>
            </a:r>
            <a:r>
              <a:rPr lang="en-US" altLang="zh-TW" sz="2000" dirty="0" err="1" smtClean="0">
                <a:latin typeface="Bahnschrift Condensed" panose="020B0502040204020203" pitchFamily="34" charset="0"/>
              </a:rPr>
              <a:t>Sale.SaleID</a:t>
            </a:r>
            <a:r>
              <a:rPr lang="en-US" altLang="zh-TW" sz="2000" dirty="0" smtClean="0">
                <a:latin typeface="Bahnschrift Condensed" panose="020B0502040204020203" pitchFamily="34" charset="0"/>
              </a:rPr>
              <a:t>=</a:t>
            </a:r>
            <a:r>
              <a:rPr lang="en-US" altLang="zh-TW" sz="2000" dirty="0" err="1" smtClean="0">
                <a:latin typeface="Bahnschrift Condensed" panose="020B0502040204020203" pitchFamily="34" charset="0"/>
              </a:rPr>
              <a:t>Item.SaleID</a:t>
            </a:r>
            <a:r>
              <a:rPr lang="en-US" altLang="zh-TW" sz="2000" dirty="0" smtClean="0">
                <a:latin typeface="Bahnschrift Condensed" panose="020B0502040204020203" pitchFamily="34" charset="0"/>
              </a:rPr>
              <a:t>)</a:t>
            </a:r>
            <a:endParaRPr lang="zh-TW" altLang="zh-TW" sz="2000" dirty="0">
              <a:latin typeface="Bahnschrift Condensed" panose="020B0502040204020203" pitchFamily="34" charset="0"/>
            </a:endParaRPr>
          </a:p>
          <a:p>
            <a:pPr marL="76200" indent="0">
              <a:buNone/>
            </a:pPr>
            <a:r>
              <a:rPr lang="en-US" altLang="zh-TW" sz="2000" dirty="0">
                <a:latin typeface="Bahnschrift Condensed" panose="020B0502040204020203" pitchFamily="34" charset="0"/>
              </a:rPr>
              <a:t>GROUP BY </a:t>
            </a:r>
            <a:r>
              <a:rPr lang="en-US" altLang="zh-TW" sz="2000" dirty="0" err="1">
                <a:latin typeface="Bahnschrift Condensed" panose="020B0502040204020203" pitchFamily="34" charset="0"/>
              </a:rPr>
              <a:t>customerID</a:t>
            </a:r>
            <a:r>
              <a:rPr lang="en-US" altLang="zh-TW" sz="2000" dirty="0">
                <a:latin typeface="Bahnschrift Condensed" panose="020B0502040204020203" pitchFamily="34" charset="0"/>
              </a:rPr>
              <a:t> </a:t>
            </a:r>
          </a:p>
          <a:p>
            <a:pPr marL="76200" indent="0">
              <a:buNone/>
            </a:pPr>
            <a:r>
              <a:rPr lang="en-US" altLang="zh-TW" sz="2000" dirty="0">
                <a:latin typeface="Bahnschrift Condensed" panose="020B0502040204020203" pitchFamily="34" charset="0"/>
              </a:rPr>
              <a:t>HAVING </a:t>
            </a:r>
            <a:r>
              <a:rPr lang="en-US" altLang="zh-TW" sz="2000" dirty="0" smtClean="0">
                <a:latin typeface="Bahnschrift Condensed" panose="020B0502040204020203" pitchFamily="34" charset="0"/>
              </a:rPr>
              <a:t>AVG(</a:t>
            </a:r>
            <a:r>
              <a:rPr lang="en-US" altLang="zh-TW" sz="2000" dirty="0">
                <a:latin typeface="Bahnschrift Condensed" panose="020B0502040204020203" pitchFamily="34" charset="0"/>
              </a:rPr>
              <a:t>amount*price</a:t>
            </a:r>
            <a:r>
              <a:rPr lang="en-US" altLang="zh-TW" sz="2000" dirty="0" smtClean="0">
                <a:latin typeface="Bahnschrift Condensed" panose="020B0502040204020203" pitchFamily="34" charset="0"/>
              </a:rPr>
              <a:t>) </a:t>
            </a:r>
            <a:r>
              <a:rPr lang="en-US" altLang="zh-TW" sz="2000" dirty="0">
                <a:latin typeface="Bahnschrift Condensed" panose="020B0502040204020203" pitchFamily="34" charset="0"/>
              </a:rPr>
              <a:t>&gt; </a:t>
            </a:r>
            <a:endParaRPr lang="en-US" altLang="zh-TW" sz="2000" dirty="0" smtClean="0">
              <a:latin typeface="Bahnschrift Condensed" panose="020B0502040204020203" pitchFamily="34" charset="0"/>
            </a:endParaRPr>
          </a:p>
          <a:p>
            <a:pPr marL="76200" indent="0">
              <a:buNone/>
            </a:pPr>
            <a:r>
              <a:rPr lang="en-US" altLang="zh-TW" sz="2000" dirty="0" smtClean="0">
                <a:latin typeface="Bahnschrift Condensed" panose="020B0502040204020203" pitchFamily="34" charset="0"/>
              </a:rPr>
              <a:t>(SELECT AVG(</a:t>
            </a:r>
            <a:r>
              <a:rPr lang="en-US" altLang="zh-TW" sz="2000" dirty="0">
                <a:latin typeface="Bahnschrift Condensed" panose="020B0502040204020203" pitchFamily="34" charset="0"/>
              </a:rPr>
              <a:t>amount*price</a:t>
            </a:r>
            <a:r>
              <a:rPr lang="en-US" altLang="zh-TW" sz="2000" dirty="0" smtClean="0">
                <a:latin typeface="Bahnschrift Condensed" panose="020B0502040204020203" pitchFamily="34" charset="0"/>
              </a:rPr>
              <a:t>) </a:t>
            </a:r>
            <a:endParaRPr lang="en-US" altLang="zh-TW" sz="2000" dirty="0">
              <a:latin typeface="Bahnschrift Condensed" panose="020B0502040204020203" pitchFamily="34" charset="0"/>
            </a:endParaRPr>
          </a:p>
          <a:p>
            <a:pPr marL="76200" indent="0">
              <a:buNone/>
            </a:pPr>
            <a:r>
              <a:rPr lang="en-US" altLang="zh-TW" sz="2000" dirty="0">
                <a:latin typeface="Bahnschrift Condensed" panose="020B0502040204020203" pitchFamily="34" charset="0"/>
              </a:rPr>
              <a:t>FROM </a:t>
            </a:r>
            <a:r>
              <a:rPr lang="en-US" altLang="zh-TW" sz="2000" dirty="0" smtClean="0">
                <a:latin typeface="Bahnschrift Condensed" panose="020B0502040204020203" pitchFamily="34" charset="0"/>
              </a:rPr>
              <a:t>Employee </a:t>
            </a:r>
            <a:r>
              <a:rPr lang="en-US" altLang="zh-TW" sz="2000" dirty="0">
                <a:latin typeface="Bahnschrift Condensed" panose="020B0502040204020203" pitchFamily="34" charset="0"/>
              </a:rPr>
              <a:t>JOIN sale </a:t>
            </a:r>
            <a:endParaRPr lang="en-US" altLang="zh-TW" sz="2000" dirty="0" smtClean="0">
              <a:latin typeface="Bahnschrift Condensed" panose="020B0502040204020203" pitchFamily="34" charset="0"/>
            </a:endParaRPr>
          </a:p>
          <a:p>
            <a:pPr marL="76200" indent="0">
              <a:buNone/>
            </a:pPr>
            <a:r>
              <a:rPr lang="en-US" altLang="zh-TW" sz="2000" dirty="0" smtClean="0">
                <a:latin typeface="Bahnschrift Condensed" panose="020B0502040204020203" pitchFamily="34" charset="0"/>
              </a:rPr>
              <a:t>ON</a:t>
            </a:r>
            <a:r>
              <a:rPr lang="en-US" altLang="zh-TW" sz="2000" dirty="0">
                <a:latin typeface="Bahnschrift Condensed" panose="020B0502040204020203" pitchFamily="34" charset="0"/>
              </a:rPr>
              <a:t> </a:t>
            </a:r>
            <a:r>
              <a:rPr lang="en-US" altLang="zh-TW" sz="2000" dirty="0" err="1" smtClean="0">
                <a:latin typeface="Bahnschrift Condensed" panose="020B0502040204020203" pitchFamily="34" charset="0"/>
              </a:rPr>
              <a:t>Employee.employeeID</a:t>
            </a:r>
            <a:r>
              <a:rPr lang="en-US" altLang="zh-TW" sz="2000" dirty="0" smtClean="0">
                <a:latin typeface="Bahnschrift Condensed" panose="020B0502040204020203" pitchFamily="34" charset="0"/>
              </a:rPr>
              <a:t>=</a:t>
            </a:r>
            <a:r>
              <a:rPr lang="en-US" altLang="zh-TW" sz="2000" dirty="0" err="1" smtClean="0">
                <a:latin typeface="Bahnschrift Condensed" panose="020B0502040204020203" pitchFamily="34" charset="0"/>
              </a:rPr>
              <a:t>Sale.employeeID</a:t>
            </a:r>
            <a:r>
              <a:rPr lang="en-US" altLang="zh-TW" sz="2000" dirty="0" smtClean="0">
                <a:latin typeface="Bahnschrift Condensed" panose="020B0502040204020203" pitchFamily="34" charset="0"/>
              </a:rPr>
              <a:t> </a:t>
            </a:r>
            <a:endParaRPr lang="en-US" altLang="zh-TW" sz="2000" dirty="0">
              <a:latin typeface="Bahnschrift Condensed" panose="020B0502040204020203" pitchFamily="34" charset="0"/>
            </a:endParaRPr>
          </a:p>
          <a:p>
            <a:pPr marL="76200" indent="0">
              <a:buNone/>
            </a:pPr>
            <a:r>
              <a:rPr lang="en-US" altLang="zh-TW" sz="2000" dirty="0" smtClean="0">
                <a:latin typeface="Bahnschrift Condensed" panose="020B0502040204020203" pitchFamily="34" charset="0"/>
              </a:rPr>
              <a:t>JOIN </a:t>
            </a:r>
            <a:r>
              <a:rPr lang="en-US" altLang="zh-TW" sz="2000" dirty="0">
                <a:latin typeface="Bahnschrift Condensed" panose="020B0502040204020203" pitchFamily="34" charset="0"/>
              </a:rPr>
              <a:t>Item ON </a:t>
            </a:r>
            <a:r>
              <a:rPr lang="en-US" altLang="zh-TW" sz="2000" dirty="0" err="1" smtClean="0">
                <a:latin typeface="Bahnschrift Condensed" panose="020B0502040204020203" pitchFamily="34" charset="0"/>
              </a:rPr>
              <a:t>sale.saleID</a:t>
            </a:r>
            <a:r>
              <a:rPr lang="en-US" altLang="zh-TW" sz="2000" dirty="0" smtClean="0">
                <a:latin typeface="Bahnschrift Condensed" panose="020B0502040204020203" pitchFamily="34" charset="0"/>
              </a:rPr>
              <a:t>=</a:t>
            </a:r>
            <a:r>
              <a:rPr lang="en-US" altLang="zh-TW" sz="2000" dirty="0" err="1" smtClean="0">
                <a:latin typeface="Bahnschrift Condensed" panose="020B0502040204020203" pitchFamily="34" charset="0"/>
              </a:rPr>
              <a:t>Item.saleID</a:t>
            </a:r>
            <a:r>
              <a:rPr lang="en-US" altLang="zh-TW" sz="2000" dirty="0" smtClean="0">
                <a:latin typeface="Bahnschrift Condensed" panose="020B0502040204020203" pitchFamily="34" charset="0"/>
              </a:rPr>
              <a:t> </a:t>
            </a:r>
          </a:p>
          <a:p>
            <a:pPr marL="76200" indent="0">
              <a:buNone/>
            </a:pPr>
            <a:r>
              <a:rPr lang="en-US" altLang="zh-TW" sz="2000" dirty="0" smtClean="0">
                <a:latin typeface="Bahnschrift Condensed" panose="020B0502040204020203" pitchFamily="34" charset="0"/>
              </a:rPr>
              <a:t>WHERE</a:t>
            </a:r>
            <a:r>
              <a:rPr lang="en-US" altLang="zh-TW" sz="2000" dirty="0">
                <a:latin typeface="Bahnschrift Condensed" panose="020B0502040204020203" pitchFamily="34" charset="0"/>
              </a:rPr>
              <a:t> </a:t>
            </a:r>
            <a:r>
              <a:rPr lang="en-US" altLang="zh-TW" sz="2000" dirty="0" err="1" smtClean="0">
                <a:latin typeface="Bahnschrift Condensed" panose="020B0502040204020203" pitchFamily="34" charset="0"/>
              </a:rPr>
              <a:t>CityID</a:t>
            </a:r>
            <a:r>
              <a:rPr lang="en-US" altLang="zh-TW" sz="2000" dirty="0">
                <a:latin typeface="Bahnschrift Condensed" panose="020B0502040204020203" pitchFamily="34" charset="0"/>
              </a:rPr>
              <a:t>=</a:t>
            </a:r>
            <a:r>
              <a:rPr lang="en-US" altLang="zh-TW" sz="2000" dirty="0" smtClean="0">
                <a:latin typeface="Bahnschrift Condensed" panose="020B0502040204020203" pitchFamily="34" charset="0"/>
              </a:rPr>
              <a:t>'Taipei</a:t>
            </a:r>
            <a:r>
              <a:rPr lang="en-US" altLang="zh-TW" sz="2000" dirty="0">
                <a:latin typeface="Bahnschrift Condensed" panose="020B0502040204020203" pitchFamily="34" charset="0"/>
              </a:rPr>
              <a:t>'</a:t>
            </a:r>
            <a:r>
              <a:rPr lang="en-US" altLang="zh-TW" sz="2000" dirty="0" smtClean="0">
                <a:latin typeface="Bahnschrift Condensed" panose="020B0502040204020203" pitchFamily="34" charset="0"/>
              </a:rPr>
              <a:t>);</a:t>
            </a:r>
            <a:endParaRPr lang="zh-TW" altLang="zh-TW" sz="2000" dirty="0">
              <a:latin typeface="Bahnschrift Condensed" panose="020B0502040204020203" pitchFamily="34" charset="0"/>
            </a:endParaRPr>
          </a:p>
          <a:p>
            <a:pPr marL="76200" indent="0">
              <a:buNone/>
            </a:pPr>
            <a:endParaRPr lang="en-US" altLang="zh-TW" sz="2000" b="1" dirty="0">
              <a:latin typeface="Bahnschrift Condensed" panose="020B0502040204020203" pitchFamily="34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721" y="522351"/>
            <a:ext cx="7571700" cy="702600"/>
          </a:xfrm>
        </p:spPr>
        <p:txBody>
          <a:bodyPr/>
          <a:lstStyle/>
          <a:p>
            <a:r>
              <a:rPr lang="en" altLang="zh-TW" dirty="0" smtClean="0"/>
              <a:t>6.5 </a:t>
            </a:r>
            <a:r>
              <a:rPr lang="en-US" altLang="zh-TW" dirty="0"/>
              <a:t>List people who spend more money than “the average spends of </a:t>
            </a:r>
            <a:r>
              <a:rPr lang="en-US" altLang="zh-TW" dirty="0" smtClean="0"/>
              <a:t>Taipei”.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500" y="2585642"/>
            <a:ext cx="4104085" cy="208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49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326568" y="2099654"/>
            <a:ext cx="668357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7</a:t>
            </a:r>
            <a:r>
              <a:rPr lang="en" sz="6000" dirty="0" smtClean="0">
                <a:solidFill>
                  <a:schemeClr val="accent4"/>
                </a:solidFill>
              </a:rPr>
              <a:t>.</a:t>
            </a:r>
            <a:endParaRPr sz="6000" dirty="0">
              <a:solidFill>
                <a:schemeClr val="accent4"/>
              </a:solidFill>
            </a:endParaRPr>
          </a:p>
          <a:p>
            <a:pPr lvl="0"/>
            <a:r>
              <a:rPr lang="en" altLang="zh-TW" dirty="0"/>
              <a:t>Medical Domain Quiz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300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613721" y="15699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dirty="0"/>
              <a:t>DELETE removes rows based on some condition given by the </a:t>
            </a:r>
            <a:r>
              <a:rPr lang="en-US" altLang="zh-TW" dirty="0" smtClean="0"/>
              <a:t>user</a:t>
            </a:r>
          </a:p>
          <a:p>
            <a:pPr lvl="0"/>
            <a:r>
              <a:rPr lang="en-US" altLang="zh-TW" dirty="0"/>
              <a:t>TRUNCATE removes all rows in a table without any condition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721" y="543251"/>
            <a:ext cx="7571700" cy="702600"/>
          </a:xfrm>
        </p:spPr>
        <p:txBody>
          <a:bodyPr/>
          <a:lstStyle/>
          <a:p>
            <a:r>
              <a:rPr lang="en-US" altLang="zh-TW" dirty="0" smtClean="0"/>
              <a:t>DELETE vs. TRUNCATE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150" y="308120"/>
            <a:ext cx="7571700" cy="1656534"/>
          </a:xfrm>
        </p:spPr>
        <p:txBody>
          <a:bodyPr/>
          <a:lstStyle/>
          <a:p>
            <a:r>
              <a:rPr lang="en-US" altLang="zh-TW" dirty="0" smtClean="0"/>
              <a:t>7.1 </a:t>
            </a:r>
            <a:r>
              <a:rPr lang="en-US" altLang="zh-TW" dirty="0"/>
              <a:t>While we are looking for a certain record for certain patient on certain date, what would be the key variables for merge </a:t>
            </a:r>
            <a:r>
              <a:rPr lang="en-US" altLang="zh-TW" dirty="0" smtClean="0"/>
              <a:t>dataset?</a:t>
            </a:r>
            <a:r>
              <a:rPr lang="zh-TW" altLang="zh-TW" dirty="0"/>
              <a:t/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150" y="1883360"/>
            <a:ext cx="7571700" cy="2333331"/>
          </a:xfrm>
        </p:spPr>
        <p:txBody>
          <a:bodyPr/>
          <a:lstStyle/>
          <a:p>
            <a:r>
              <a:rPr lang="en-US" altLang="zh-TW" dirty="0" err="1" smtClean="0"/>
              <a:t>MedRecNo</a:t>
            </a:r>
            <a:endParaRPr lang="en-US" altLang="zh-TW" dirty="0" smtClean="0"/>
          </a:p>
          <a:p>
            <a:r>
              <a:rPr lang="en-US" altLang="zh-TW" dirty="0" err="1" smtClean="0"/>
              <a:t>CaseNo</a:t>
            </a:r>
            <a:endParaRPr lang="en-US" altLang="zh-TW" dirty="0" smtClean="0"/>
          </a:p>
          <a:p>
            <a:r>
              <a:rPr lang="en-US" altLang="zh-TW" dirty="0" err="1" smtClean="0"/>
              <a:t>AdmDate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44837"/>
          <a:stretch/>
        </p:blipFill>
        <p:spPr>
          <a:xfrm>
            <a:off x="3077608" y="1734528"/>
            <a:ext cx="4658449" cy="11549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017" y="3245468"/>
            <a:ext cx="4727841" cy="97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7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150" y="308120"/>
            <a:ext cx="7571700" cy="1070444"/>
          </a:xfrm>
        </p:spPr>
        <p:txBody>
          <a:bodyPr/>
          <a:lstStyle/>
          <a:p>
            <a:r>
              <a:rPr lang="en-US" altLang="zh-TW" dirty="0" smtClean="0"/>
              <a:t>7.2 How </a:t>
            </a:r>
            <a:r>
              <a:rPr lang="en-US" altLang="zh-TW" dirty="0"/>
              <a:t>to merge order code to the relevant product name and ATC code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150" y="1656736"/>
            <a:ext cx="3579374" cy="2559956"/>
          </a:xfrm>
        </p:spPr>
        <p:txBody>
          <a:bodyPr/>
          <a:lstStyle/>
          <a:p>
            <a:r>
              <a:rPr lang="en-US" altLang="zh-TW" dirty="0" smtClean="0"/>
              <a:t>We can merge the </a:t>
            </a:r>
            <a:r>
              <a:rPr lang="en-US" altLang="zh-TW" i="1" dirty="0" err="1" smtClean="0"/>
              <a:t>OrderInfo</a:t>
            </a:r>
            <a:r>
              <a:rPr lang="en-US" altLang="zh-TW" dirty="0" smtClean="0"/>
              <a:t> and </a:t>
            </a:r>
            <a:r>
              <a:rPr lang="en-US" altLang="zh-TW" i="1" dirty="0" err="1" smtClean="0"/>
              <a:t>MedicationInfo</a:t>
            </a:r>
            <a:r>
              <a:rPr lang="en-US" altLang="zh-TW" dirty="0" smtClean="0"/>
              <a:t> tables through </a:t>
            </a:r>
            <a:r>
              <a:rPr lang="en-US" altLang="zh-TW" i="1" dirty="0" err="1" smtClean="0"/>
              <a:t>OrderCode</a:t>
            </a:r>
            <a:endParaRPr lang="en-US" altLang="zh-TW" i="1" dirty="0" smtClean="0"/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t="55006" b="16876"/>
          <a:stretch/>
        </p:blipFill>
        <p:spPr>
          <a:xfrm>
            <a:off x="4183623" y="2413556"/>
            <a:ext cx="3963479" cy="10934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623" y="3661174"/>
            <a:ext cx="4529617" cy="12037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623" y="1411131"/>
            <a:ext cx="4487314" cy="9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2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150" y="308119"/>
            <a:ext cx="7571700" cy="1055643"/>
          </a:xfrm>
        </p:spPr>
        <p:txBody>
          <a:bodyPr/>
          <a:lstStyle/>
          <a:p>
            <a:r>
              <a:rPr lang="en-US" altLang="zh-TW" dirty="0" smtClean="0"/>
              <a:t>7.3 How </a:t>
            </a:r>
            <a:r>
              <a:rPr lang="en-US" altLang="zh-TW" dirty="0"/>
              <a:t>many main categories for medical records, and what kind of datasets are in each category?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150" y="1261700"/>
            <a:ext cx="3158833" cy="3573600"/>
          </a:xfrm>
        </p:spPr>
        <p:txBody>
          <a:bodyPr/>
          <a:lstStyle/>
          <a:p>
            <a:r>
              <a:rPr lang="en-US" altLang="zh-TW" dirty="0" smtClean="0"/>
              <a:t>5 main categories:</a:t>
            </a:r>
            <a:r>
              <a:rPr lang="zh-TW" altLang="en-US" dirty="0" smtClean="0"/>
              <a:t> </a:t>
            </a:r>
            <a:r>
              <a:rPr lang="en-US" altLang="zh-TW" dirty="0" smtClean="0"/>
              <a:t>IPD, OPD, ER, Common, and Info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195790" y="1448997"/>
            <a:ext cx="3527658" cy="330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53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150" y="308120"/>
            <a:ext cx="7571700" cy="1666984"/>
          </a:xfrm>
        </p:spPr>
        <p:txBody>
          <a:bodyPr/>
          <a:lstStyle/>
          <a:p>
            <a:r>
              <a:rPr lang="en-US" altLang="zh-TW" dirty="0" smtClean="0"/>
              <a:t>7.4 </a:t>
            </a:r>
            <a:r>
              <a:rPr lang="en-US" altLang="zh-TW" dirty="0"/>
              <a:t>ICD-10-CM, ICD-10-PCS, ICD-9-DIAG, ICD-9-PROC. Which of the above are disposal codes? Which of the above are diagnostic codes?</a:t>
            </a:r>
            <a:r>
              <a:rPr lang="zh-TW" altLang="zh-TW" dirty="0"/>
              <a:t/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150" y="1755648"/>
            <a:ext cx="7571700" cy="2682541"/>
          </a:xfrm>
        </p:spPr>
        <p:txBody>
          <a:bodyPr/>
          <a:lstStyle/>
          <a:p>
            <a:r>
              <a:rPr lang="en-US" altLang="zh-TW" dirty="0"/>
              <a:t>ICD-10-PCS is a disposal code.</a:t>
            </a:r>
            <a:endParaRPr lang="zh-TW" altLang="zh-TW" dirty="0"/>
          </a:p>
          <a:p>
            <a:r>
              <a:rPr lang="en-US" altLang="zh-TW" dirty="0" smtClean="0"/>
              <a:t>ICD-10-CM </a:t>
            </a:r>
            <a:r>
              <a:rPr lang="en-US" altLang="zh-TW" dirty="0"/>
              <a:t>and ICD-9-DIAG are diagnostic codes.</a:t>
            </a:r>
            <a:endParaRPr lang="zh-TW" altLang="zh-TW" dirty="0"/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0366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150" y="308120"/>
            <a:ext cx="7571700" cy="773428"/>
          </a:xfrm>
        </p:spPr>
        <p:txBody>
          <a:bodyPr/>
          <a:lstStyle/>
          <a:p>
            <a:r>
              <a:rPr lang="en-US" altLang="zh-TW" dirty="0" smtClean="0"/>
              <a:t>7.5 SOMR vs POMR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150" y="1170432"/>
            <a:ext cx="7571700" cy="2682541"/>
          </a:xfrm>
        </p:spPr>
        <p:txBody>
          <a:bodyPr/>
          <a:lstStyle/>
          <a:p>
            <a:r>
              <a:rPr lang="en-US" altLang="zh-TW" dirty="0" smtClean="0"/>
              <a:t>POMR (Problem Oriented Medical Record) is a medical record format that focuses on a patient’s specific illnesses </a:t>
            </a:r>
            <a:endParaRPr lang="zh-TW" altLang="zh-TW" dirty="0" smtClean="0"/>
          </a:p>
          <a:p>
            <a:r>
              <a:rPr lang="en-US" altLang="zh-TW" dirty="0" smtClean="0"/>
              <a:t>SOMR (Source-oriented medical record) </a:t>
            </a:r>
            <a:r>
              <a:rPr lang="en-US" altLang="zh-TW" dirty="0"/>
              <a:t>is a </a:t>
            </a:r>
            <a:r>
              <a:rPr lang="en-US" altLang="zh-TW" dirty="0" smtClean="0"/>
              <a:t>more conventional medical </a:t>
            </a:r>
            <a:r>
              <a:rPr lang="en-US" altLang="zh-TW" dirty="0"/>
              <a:t>record format </a:t>
            </a:r>
            <a:r>
              <a:rPr lang="en-US" altLang="zh-TW" dirty="0" smtClean="0"/>
              <a:t>in which information is arranged according to the source of the data (different physicians, hospitals, etc.).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606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157" y="244210"/>
            <a:ext cx="7571700" cy="862312"/>
          </a:xfrm>
        </p:spPr>
        <p:txBody>
          <a:bodyPr/>
          <a:lstStyle/>
          <a:p>
            <a:r>
              <a:rPr lang="en-US" altLang="zh-TW" dirty="0" smtClean="0"/>
              <a:t>7.6 Does </a:t>
            </a:r>
            <a:r>
              <a:rPr lang="en-US" altLang="zh-TW" dirty="0"/>
              <a:t>an </a:t>
            </a:r>
            <a:r>
              <a:rPr lang="en-US" altLang="zh-TW" i="1" dirty="0" err="1"/>
              <a:t>OperationNote</a:t>
            </a:r>
            <a:r>
              <a:rPr lang="en-US" altLang="zh-TW" i="1" dirty="0"/>
              <a:t> </a:t>
            </a:r>
            <a:r>
              <a:rPr lang="en-US" altLang="zh-TW" dirty="0"/>
              <a:t>record correspond to an </a:t>
            </a:r>
            <a:r>
              <a:rPr lang="en-US" altLang="zh-TW" i="1" dirty="0" err="1"/>
              <a:t>IPDOrder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549" y="1341403"/>
            <a:ext cx="5148529" cy="315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03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150" y="308120"/>
            <a:ext cx="7571700" cy="1048732"/>
          </a:xfrm>
        </p:spPr>
        <p:txBody>
          <a:bodyPr/>
          <a:lstStyle/>
          <a:p>
            <a:r>
              <a:rPr lang="en-US" altLang="zh-TW" dirty="0" smtClean="0"/>
              <a:t>7.7 </a:t>
            </a:r>
            <a:r>
              <a:rPr lang="en-US" altLang="zh-TW" dirty="0"/>
              <a:t>What is a consultation? What table would find </a:t>
            </a:r>
            <a:r>
              <a:rPr lang="en-US" altLang="zh-TW" i="1" dirty="0" err="1"/>
              <a:t>ConsPurpose</a:t>
            </a:r>
            <a:r>
              <a:rPr lang="en-US" altLang="zh-TW" i="1" dirty="0"/>
              <a:t>, </a:t>
            </a:r>
            <a:r>
              <a:rPr lang="en-US" altLang="zh-TW" i="1" dirty="0" err="1"/>
              <a:t>ConsReport</a:t>
            </a:r>
            <a:r>
              <a:rPr lang="en-US" altLang="zh-TW" i="1" dirty="0"/>
              <a:t>, </a:t>
            </a:r>
            <a:r>
              <a:rPr lang="en-US" altLang="zh-TW" i="1" dirty="0" err="1"/>
              <a:t>ConDivisionid</a:t>
            </a:r>
            <a:r>
              <a:rPr lang="en-US" altLang="zh-TW" i="1" dirty="0"/>
              <a:t> </a:t>
            </a:r>
            <a:r>
              <a:rPr lang="en-US" altLang="zh-TW" dirty="0"/>
              <a:t>fields?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150" y="1524000"/>
            <a:ext cx="7571700" cy="2605548"/>
          </a:xfrm>
        </p:spPr>
        <p:txBody>
          <a:bodyPr/>
          <a:lstStyle/>
          <a:p>
            <a:r>
              <a:rPr lang="en-US" altLang="zh-TW" dirty="0"/>
              <a:t>Consultation is the act of seeking assistance from another physician(s) or health care professional(s) for diagnostic studies, therapeutic interventions, or other services that may benefit the patient. </a:t>
            </a:r>
            <a:endParaRPr lang="en-US" altLang="zh-TW" dirty="0" smtClean="0"/>
          </a:p>
          <a:p>
            <a:r>
              <a:rPr lang="en-US" altLang="zh-TW" dirty="0" smtClean="0"/>
              <a:t>We </a:t>
            </a:r>
            <a:r>
              <a:rPr lang="en-US" altLang="zh-TW" dirty="0"/>
              <a:t>can find </a:t>
            </a:r>
            <a:r>
              <a:rPr lang="en-US" altLang="zh-TW" i="1" dirty="0" err="1"/>
              <a:t>ConsPurpose</a:t>
            </a:r>
            <a:r>
              <a:rPr lang="en-US" altLang="zh-TW" i="1" dirty="0"/>
              <a:t>, </a:t>
            </a:r>
            <a:r>
              <a:rPr lang="en-US" altLang="zh-TW" i="1" dirty="0" err="1"/>
              <a:t>ConsReport</a:t>
            </a:r>
            <a:r>
              <a:rPr lang="en-US" altLang="zh-TW" i="1" dirty="0"/>
              <a:t>, </a:t>
            </a:r>
            <a:r>
              <a:rPr lang="en-US" altLang="zh-TW" i="1" dirty="0" err="1"/>
              <a:t>ConDivisionid</a:t>
            </a:r>
            <a:r>
              <a:rPr lang="en-US" altLang="zh-TW" i="1" dirty="0"/>
              <a:t> </a:t>
            </a:r>
            <a:r>
              <a:rPr lang="en-US" altLang="zh-TW" dirty="0"/>
              <a:t>in the </a:t>
            </a:r>
            <a:r>
              <a:rPr lang="en-US" altLang="zh-TW" dirty="0" err="1"/>
              <a:t>ConsultationNote</a:t>
            </a:r>
            <a:r>
              <a:rPr lang="en-US" altLang="zh-TW" dirty="0"/>
              <a:t> table.</a:t>
            </a:r>
            <a:endParaRPr lang="zh-TW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768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150" y="308119"/>
            <a:ext cx="7571700" cy="1451855"/>
          </a:xfrm>
        </p:spPr>
        <p:txBody>
          <a:bodyPr/>
          <a:lstStyle/>
          <a:p>
            <a:pPr lvl="0"/>
            <a:r>
              <a:rPr lang="en-US" altLang="zh-TW" dirty="0" smtClean="0"/>
              <a:t>7.8 </a:t>
            </a:r>
            <a:r>
              <a:rPr lang="en-US" altLang="zh-TW" i="1" dirty="0" err="1"/>
              <a:t>MedRecNo</a:t>
            </a:r>
            <a:r>
              <a:rPr lang="en-US" altLang="zh-TW" i="1" dirty="0"/>
              <a:t> </a:t>
            </a:r>
            <a:r>
              <a:rPr lang="en-US" altLang="zh-TW" dirty="0"/>
              <a:t>is used to identifying each record on </a:t>
            </a:r>
            <a:r>
              <a:rPr lang="en-US" altLang="zh-TW" i="1" dirty="0" err="1"/>
              <a:t>PatientInfo</a:t>
            </a:r>
            <a:r>
              <a:rPr lang="en-US" altLang="zh-TW" dirty="0"/>
              <a:t>. Is this statement appropriate? If not, what field should be used </a:t>
            </a:r>
            <a:r>
              <a:rPr lang="en-US" altLang="zh-TW" dirty="0" smtClean="0"/>
              <a:t>to</a:t>
            </a:r>
            <a:r>
              <a:rPr lang="en-US" altLang="zh-TW" dirty="0"/>
              <a:t> </a:t>
            </a:r>
            <a:r>
              <a:rPr lang="en-US" altLang="zh-TW" dirty="0" smtClean="0"/>
              <a:t>uniquely </a:t>
            </a:r>
            <a:r>
              <a:rPr lang="en-US" altLang="zh-TW" dirty="0"/>
              <a:t>identify each record?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7157" y="2030360"/>
            <a:ext cx="7571700" cy="2682541"/>
          </a:xfrm>
        </p:spPr>
        <p:txBody>
          <a:bodyPr/>
          <a:lstStyle/>
          <a:p>
            <a:r>
              <a:rPr lang="en-US" altLang="zh-TW" dirty="0"/>
              <a:t>Yes, </a:t>
            </a:r>
            <a:r>
              <a:rPr lang="en-US" altLang="zh-TW" i="1" dirty="0" err="1"/>
              <a:t>MedRecNo</a:t>
            </a:r>
            <a:r>
              <a:rPr lang="en-US" altLang="zh-TW" dirty="0"/>
              <a:t> is the unique key that can be used to identify each patient’s record in the </a:t>
            </a:r>
            <a:r>
              <a:rPr lang="en-US" altLang="zh-TW" i="1" dirty="0" err="1"/>
              <a:t>PatientInfo</a:t>
            </a:r>
            <a:r>
              <a:rPr lang="en-US" altLang="zh-TW" dirty="0"/>
              <a:t> table. It acts as the primary key of the table.</a:t>
            </a:r>
            <a:endParaRPr lang="zh-TW" altLang="zh-TW" dirty="0"/>
          </a:p>
          <a:p>
            <a:pPr marL="76200" indent="0">
              <a:buNone/>
            </a:pPr>
            <a:endParaRPr lang="zh-TW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1621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63282" y="817880"/>
            <a:ext cx="37245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Thanks for Listening </a:t>
            </a:r>
            <a:r>
              <a:rPr lang="en-US" altLang="zh-TW" sz="2400" dirty="0" smtClean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: )</a:t>
            </a:r>
            <a:endParaRPr lang="en-US" altLang="zh-TW" sz="24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326568" y="2099654"/>
            <a:ext cx="668357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2</a:t>
            </a:r>
            <a:r>
              <a:rPr lang="en" sz="6000" dirty="0" smtClean="0">
                <a:solidFill>
                  <a:schemeClr val="accent4"/>
                </a:solidFill>
              </a:rPr>
              <a:t>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Indexes in RDBMS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6543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613721" y="15699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dirty="0"/>
              <a:t>An index inside of a </a:t>
            </a:r>
            <a:r>
              <a:rPr lang="en-US" altLang="zh-TW" dirty="0" smtClean="0"/>
              <a:t>RDBMS </a:t>
            </a:r>
            <a:r>
              <a:rPr lang="en-US" altLang="zh-TW" dirty="0"/>
              <a:t>is an additional data </a:t>
            </a:r>
            <a:r>
              <a:rPr lang="en-US" altLang="zh-TW" dirty="0" smtClean="0"/>
              <a:t>structure</a:t>
            </a:r>
          </a:p>
          <a:p>
            <a:pPr lvl="0"/>
            <a:r>
              <a:rPr lang="en-US" altLang="zh-TW" dirty="0" smtClean="0"/>
              <a:t>It </a:t>
            </a:r>
            <a:r>
              <a:rPr lang="en-US" altLang="zh-TW" dirty="0"/>
              <a:t>associates a sorted copy of a column (or columns) to </a:t>
            </a:r>
            <a:r>
              <a:rPr lang="en-US" altLang="zh-TW" dirty="0" smtClean="0"/>
              <a:t>their respective rows of the database.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721" y="543251"/>
            <a:ext cx="7571700" cy="702600"/>
          </a:xfrm>
        </p:spPr>
        <p:txBody>
          <a:bodyPr/>
          <a:lstStyle/>
          <a:p>
            <a:r>
              <a:rPr lang="en" altLang="zh-TW" dirty="0"/>
              <a:t>Indexes in </a:t>
            </a:r>
            <a:r>
              <a:rPr lang="en" altLang="zh-TW" dirty="0" smtClean="0"/>
              <a:t>Relational DBMS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6317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804673" y="1460171"/>
            <a:ext cx="349562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90600" lvl="2" indent="0">
              <a:buNone/>
            </a:pPr>
            <a:r>
              <a:rPr lang="en-US" altLang="zh-TW" dirty="0" smtClean="0"/>
              <a:t>Pros</a:t>
            </a:r>
          </a:p>
          <a:p>
            <a:pPr lvl="0"/>
            <a:r>
              <a:rPr lang="en-US" altLang="zh-TW" dirty="0" smtClean="0"/>
              <a:t>Reduces </a:t>
            </a:r>
            <a:r>
              <a:rPr lang="en-US" altLang="zh-TW" dirty="0"/>
              <a:t>the lookup time of queries from O(n) to O(</a:t>
            </a:r>
            <a:r>
              <a:rPr lang="en-US" altLang="zh-TW" dirty="0" err="1"/>
              <a:t>logn</a:t>
            </a:r>
            <a:r>
              <a:rPr lang="en-US" altLang="zh-TW" dirty="0"/>
              <a:t>) because indexes are sorted in order</a:t>
            </a:r>
            <a:r>
              <a:rPr lang="en-US" altLang="zh-TW" dirty="0" smtClean="0"/>
              <a:t>.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721" y="355146"/>
            <a:ext cx="7571700" cy="702600"/>
          </a:xfrm>
        </p:spPr>
        <p:txBody>
          <a:bodyPr/>
          <a:lstStyle/>
          <a:p>
            <a:r>
              <a:rPr lang="en" altLang="zh-TW" dirty="0" smtClean="0"/>
              <a:t>2.1 Pros and C</a:t>
            </a:r>
            <a:r>
              <a:rPr lang="en-US" altLang="zh-TW" dirty="0" smtClean="0"/>
              <a:t>o</a:t>
            </a:r>
            <a:r>
              <a:rPr lang="en" altLang="zh-TW" dirty="0" smtClean="0"/>
              <a:t>ns of Indexes</a:t>
            </a:r>
            <a:endParaRPr lang="zh-TW" altLang="en-US" dirty="0"/>
          </a:p>
        </p:txBody>
      </p:sp>
      <p:sp>
        <p:nvSpPr>
          <p:cNvPr id="6" name="Google Shape;111;p17"/>
          <p:cNvSpPr txBox="1">
            <a:spLocks/>
          </p:cNvSpPr>
          <p:nvPr/>
        </p:nvSpPr>
        <p:spPr>
          <a:xfrm>
            <a:off x="4394345" y="1373051"/>
            <a:ext cx="3451194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◎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6200" indent="0">
              <a:buNone/>
            </a:pPr>
            <a:r>
              <a:rPr lang="en-US" altLang="zh-TW" dirty="0" smtClean="0"/>
              <a:t>	   Cons</a:t>
            </a:r>
          </a:p>
          <a:p>
            <a:r>
              <a:rPr lang="en-US" altLang="zh-TW" dirty="0" smtClean="0"/>
              <a:t>This is achieved at the cost of additional storage space because indexes use a B-Tree data structure to store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09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613721" y="15699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 smtClean="0"/>
              <a:t>Columns </a:t>
            </a:r>
            <a:r>
              <a:rPr lang="en-US" altLang="zh-TW" dirty="0"/>
              <a:t>that are queried </a:t>
            </a:r>
            <a:r>
              <a:rPr lang="en-US" altLang="zh-TW" dirty="0" smtClean="0"/>
              <a:t>often</a:t>
            </a:r>
          </a:p>
          <a:p>
            <a:r>
              <a:rPr lang="en-US" altLang="zh-TW" dirty="0" smtClean="0"/>
              <a:t>Columns </a:t>
            </a:r>
            <a:r>
              <a:rPr lang="en-US" altLang="zh-TW" dirty="0"/>
              <a:t>that are used to JOIN other </a:t>
            </a:r>
            <a:r>
              <a:rPr lang="en-US" altLang="zh-TW" dirty="0" smtClean="0"/>
              <a:t>tables</a:t>
            </a:r>
          </a:p>
          <a:p>
            <a:r>
              <a:rPr lang="en-US" altLang="zh-TW" dirty="0" smtClean="0"/>
              <a:t>Columns </a:t>
            </a:r>
            <a:r>
              <a:rPr lang="en-US" altLang="zh-TW" dirty="0"/>
              <a:t>used in the ORDER BY </a:t>
            </a:r>
            <a:r>
              <a:rPr lang="en-US" altLang="zh-TW" dirty="0" smtClean="0"/>
              <a:t>command</a:t>
            </a:r>
          </a:p>
          <a:p>
            <a:r>
              <a:rPr lang="en-US" altLang="zh-TW" dirty="0" smtClean="0"/>
              <a:t>Columns </a:t>
            </a:r>
            <a:r>
              <a:rPr lang="en-US" altLang="zh-TW" dirty="0"/>
              <a:t>that contain data with high selectivity.</a:t>
            </a:r>
            <a:endParaRPr lang="zh-TW" altLang="zh-TW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721" y="543251"/>
            <a:ext cx="7571700" cy="702600"/>
          </a:xfrm>
        </p:spPr>
        <p:txBody>
          <a:bodyPr/>
          <a:lstStyle/>
          <a:p>
            <a:r>
              <a:rPr lang="en" altLang="zh-TW" dirty="0" smtClean="0"/>
              <a:t>2.2 What Kind of Columns Should Be Indexed?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901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326568" y="2099654"/>
            <a:ext cx="668357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3</a:t>
            </a:r>
            <a:r>
              <a:rPr lang="en" sz="6000" dirty="0" smtClean="0">
                <a:solidFill>
                  <a:schemeClr val="accent4"/>
                </a:solidFill>
              </a:rPr>
              <a:t>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JOINs In SQL 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2738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613721" y="1815482"/>
            <a:ext cx="4633919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 smtClean="0"/>
              <a:t>INNER JOIN returns </a:t>
            </a:r>
            <a:r>
              <a:rPr lang="en-US" altLang="zh-TW" dirty="0"/>
              <a:t>a new table with rows of data from different tables that have the same value for a specific </a:t>
            </a:r>
            <a:r>
              <a:rPr lang="en-US" altLang="zh-TW" dirty="0" smtClean="0"/>
              <a:t>column</a:t>
            </a:r>
            <a:endParaRPr lang="zh-TW" altLang="zh-TW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721" y="752257"/>
            <a:ext cx="7571700" cy="702600"/>
          </a:xfrm>
        </p:spPr>
        <p:txBody>
          <a:bodyPr/>
          <a:lstStyle/>
          <a:p>
            <a:r>
              <a:rPr lang="en" altLang="zh-TW" dirty="0" smtClean="0"/>
              <a:t>3.1 INNER JOIN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703" y="2000034"/>
            <a:ext cx="3055438" cy="188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8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1058</Words>
  <Application>Microsoft Office PowerPoint</Application>
  <PresentationFormat>On-screen Show (16:9)</PresentationFormat>
  <Paragraphs>187</Paragraphs>
  <Slides>38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Calibri</vt:lpstr>
      <vt:lpstr>Arial</vt:lpstr>
      <vt:lpstr>Source Sans Pro</vt:lpstr>
      <vt:lpstr>Bahnschrift Condensed</vt:lpstr>
      <vt:lpstr>Roboto Slab</vt:lpstr>
      <vt:lpstr>Cordelia template</vt:lpstr>
      <vt:lpstr>DBMS Quiz</vt:lpstr>
      <vt:lpstr>1. DELETE vs. TRUNCATE</vt:lpstr>
      <vt:lpstr>DELETE vs. TRUNCATE</vt:lpstr>
      <vt:lpstr>2. Indexes in RDBMS</vt:lpstr>
      <vt:lpstr>Indexes in Relational DBMS</vt:lpstr>
      <vt:lpstr>2.1 Pros and Cons of Indexes</vt:lpstr>
      <vt:lpstr>2.2 What Kind of Columns Should Be Indexed?</vt:lpstr>
      <vt:lpstr>3. JOINs In SQL </vt:lpstr>
      <vt:lpstr>3.1 INNER JOIN</vt:lpstr>
      <vt:lpstr>3.2 LEFT JOIN</vt:lpstr>
      <vt:lpstr>3.3 RIGHT JOIN</vt:lpstr>
      <vt:lpstr>3.4 OUTER JOIN</vt:lpstr>
      <vt:lpstr>4. GROUP BY / HAVING</vt:lpstr>
      <vt:lpstr>4. GROUP BY/ HAVING</vt:lpstr>
      <vt:lpstr>5. SQL Practice</vt:lpstr>
      <vt:lpstr>5. SQL Practice</vt:lpstr>
      <vt:lpstr>5. SQL Practice</vt:lpstr>
      <vt:lpstr>6. More SQL Practice</vt:lpstr>
      <vt:lpstr>6.1 Which customer spends the most money?</vt:lpstr>
      <vt:lpstr>6.1 Which customer spends the most money?</vt:lpstr>
      <vt:lpstr>6.2 Which city contributes the least sales?</vt:lpstr>
      <vt:lpstr>6.2 Which city contributes the least sales?</vt:lpstr>
      <vt:lpstr>6.3 Which city sales the most amount of item “X”?</vt:lpstr>
      <vt:lpstr>6.3 Which city sales the most amount of item “X”?</vt:lpstr>
      <vt:lpstr>6.4 Who is the best seller in “Taipei”? </vt:lpstr>
      <vt:lpstr>6.4 Who is the best seller in “Taipei”? </vt:lpstr>
      <vt:lpstr>6.5 List people who spend more money than “the average spends of Taipei”.</vt:lpstr>
      <vt:lpstr>6.5 List people who spend more money than “the average spends of Taipei”.</vt:lpstr>
      <vt:lpstr>7. Medical Domain Quiz</vt:lpstr>
      <vt:lpstr>7.1 While we are looking for a certain record for certain patient on certain date, what would be the key variables for merge dataset? </vt:lpstr>
      <vt:lpstr>7.2 How to merge order code to the relevant product name and ATC code?</vt:lpstr>
      <vt:lpstr>7.3 How many main categories for medical records, and what kind of datasets are in each category?</vt:lpstr>
      <vt:lpstr>7.4 ICD-10-CM, ICD-10-PCS, ICD-9-DIAG, ICD-9-PROC. Which of the above are disposal codes? Which of the above are diagnostic codes? </vt:lpstr>
      <vt:lpstr>7.5 SOMR vs POMR</vt:lpstr>
      <vt:lpstr>7.6 Does an OperationNote record correspond to an IPDOrder?</vt:lpstr>
      <vt:lpstr>7.7 What is a consultation? What table would find ConsPurpose, ConsReport, ConDivisionid fields?</vt:lpstr>
      <vt:lpstr>7.8 MedRecNo is used to identifying each record on PatientInfo. Is this statement appropriate? If not, what field should be used to uniquely identify each record?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DBMS Quiz</dc:title>
  <cp:lastModifiedBy>Brianyc Chen(陳英齊)</cp:lastModifiedBy>
  <cp:revision>45</cp:revision>
  <dcterms:modified xsi:type="dcterms:W3CDTF">2022-06-23T02:01:59Z</dcterms:modified>
</cp:coreProperties>
</file>